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280" r:id="rId5"/>
    <p:sldId id="281" r:id="rId6"/>
    <p:sldId id="318" r:id="rId7"/>
    <p:sldId id="282" r:id="rId8"/>
    <p:sldId id="283" r:id="rId9"/>
    <p:sldId id="323" r:id="rId10"/>
    <p:sldId id="324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59" r:id="rId21"/>
    <p:sldId id="261" r:id="rId22"/>
    <p:sldId id="262" r:id="rId23"/>
    <p:sldId id="263" r:id="rId24"/>
    <p:sldId id="264" r:id="rId25"/>
    <p:sldId id="266" r:id="rId26"/>
    <p:sldId id="265" r:id="rId27"/>
    <p:sldId id="267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96" r:id="rId38"/>
    <p:sldId id="297" r:id="rId39"/>
    <p:sldId id="303" r:id="rId40"/>
    <p:sldId id="298" r:id="rId41"/>
    <p:sldId id="299" r:id="rId42"/>
    <p:sldId id="300" r:id="rId43"/>
    <p:sldId id="301" r:id="rId44"/>
    <p:sldId id="305" r:id="rId45"/>
    <p:sldId id="319" r:id="rId46"/>
    <p:sldId id="306" r:id="rId47"/>
    <p:sldId id="307" r:id="rId48"/>
    <p:sldId id="308" r:id="rId49"/>
    <p:sldId id="309" r:id="rId50"/>
    <p:sldId id="310" r:id="rId51"/>
    <p:sldId id="311" r:id="rId52"/>
    <p:sldId id="320" r:id="rId53"/>
    <p:sldId id="322" r:id="rId54"/>
    <p:sldId id="304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2C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7B8F3-46B4-431F-805F-1C97EEE29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4F20F0-85D7-4DBE-9F06-69A7751DB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18E8E-8208-4782-9D6A-624ECF85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8F440A-0548-4861-93CE-C5D2D846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7968-CC5A-43C2-9165-4998C6C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BCAF1-9837-4F3D-B488-C0A7F21B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F2D586-67DB-41E8-81BB-610866365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D4836-169E-46A9-9EA1-9EE295D2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F68C1-11BF-4C26-89C1-FAC2C717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8556-8741-4CB2-9280-D18E5532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3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C1D0C-D173-4DE0-A2E7-045905D2C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36F0D3-B938-4CEB-A24C-8E96B1F7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D6918-0D9F-440E-9EEA-DACA85E5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C2E51-E46D-433B-AB7C-E6D6AAB6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93950-7ABD-4465-9A17-44792905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5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7CEB5-26A8-4CB6-9C0A-8580842B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19E23-2C98-4FBD-B401-B733455F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31739-C4FD-40EC-89EE-59BF90A1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C92CA-36B8-4E17-A52A-5477BEC0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32D4E-ED45-4D1A-B9EA-09D817BA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8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56CFD-D71C-4166-9A42-7D8FC456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494B2-DBD4-4D24-AF2A-70711995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D2074-9830-4BA4-BF1E-A50EB3FC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6A053-0E01-41D3-B60B-915A23BC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DE88-CDF5-4A5D-9EE2-F94D80CC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5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184A1-AEEF-4A25-A301-3697852F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A9E4C-3FFA-4C6B-924F-C35B7E0E0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5BA9C-B5A2-456B-BABA-5C443A80C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530423-52BD-45EC-91C5-8EB9603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F9C2C-F73D-4D29-A53D-E91D7481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CC019-EC9B-419D-AC96-B4D0A761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78979-EBE6-455E-AC15-F6B2067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E2B6-5D93-4F9A-BBBE-2A5BEF51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B684D-27E1-4FB3-9298-0DC1041F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090B33-1FDA-43F8-86A6-CF9C4C9C3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A4A327-FB0F-47C9-B27B-1089730E8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BAF9A-5B14-47B4-B8E0-010907CC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97CA38-AF27-4929-BB6E-72903679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52A854-9A75-464E-8120-2B0117D3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1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AE20D-78F0-4775-A8E5-C83F37C7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3668F-591B-4774-82E7-95D59D9A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9E572D-C2FD-40A4-91B0-FA4FE4ED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F943F-70F3-4238-B94F-FFE2284D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3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3BE715-5426-4169-8BD1-51829178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9A103F-2992-45C8-8387-4726ECF1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0E387-0C4B-40DE-9EDF-03A71E2C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8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7C78-AF72-4156-9209-0DEDE338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E6952-558E-40A9-8579-D284BBF5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422A4-321C-4BB3-876D-885B3ABA9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D99AC-729F-4E61-A4B4-2CB70D7A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54569-9C7D-4099-BDBD-2D2CD034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57E5D-08AC-43FE-8E1E-C6350530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F4D69-BC49-475D-9D21-9ADA4A15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8A183-65D2-44D3-AECC-DB7DC8B23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529344-EA16-48E4-9383-0167A3353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93B07-4975-4DBB-86CD-E9531C49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4931C-157A-4B4E-BB2B-34811A27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F848E-4FF9-4D0A-9D91-67AEB9DA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5C884E-B8E6-467E-8E29-6C97363D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3D110-E817-442C-8CBA-CA2FB2D0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F3CF9-0EB6-4395-8FBA-704D59E66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6633-4581-4043-9C19-63E5BA528B3C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F5F7-EDFD-441D-9328-863E611DF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5C269-09DF-4D6A-BBCA-182A33322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D3F17-9414-4703-956F-F1478D6D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8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8.svg"/><Relationship Id="rId7" Type="http://schemas.openxmlformats.org/officeDocument/2006/relationships/image" Target="../media/image70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E5A9-4869-46EB-04BE-D8437D986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26" y="874937"/>
            <a:ext cx="619640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졸업작품 프로젝트</a:t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분석설계서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EBDF4-0AB4-E59F-DC3B-FC9E61A98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72" y="3978520"/>
            <a:ext cx="5097332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조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졸버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20214216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김태윤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20150254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김수민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20180529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나승환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20210957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김용민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l"/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20210964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김사강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20214224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김웅기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89F941-EFBD-E554-AB7B-1E6A6806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755340" y="1"/>
            <a:ext cx="6436657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5E8655-C0BF-BBC6-C380-5AFBABF2A9E0}"/>
              </a:ext>
            </a:extLst>
          </p:cNvPr>
          <p:cNvSpPr/>
          <p:nvPr/>
        </p:nvSpPr>
        <p:spPr>
          <a:xfrm>
            <a:off x="5755341" y="0"/>
            <a:ext cx="5066852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3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3B329D-9F95-7743-F9CD-D536DAB194E3}"/>
              </a:ext>
            </a:extLst>
          </p:cNvPr>
          <p:cNvCxnSpPr/>
          <p:nvPr/>
        </p:nvCxnSpPr>
        <p:spPr>
          <a:xfrm>
            <a:off x="398033" y="3590365"/>
            <a:ext cx="49700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II.</a:t>
            </a:r>
            <a:r>
              <a:rPr kumimoji="0" lang="en-US" altLang="ko-KR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</a:t>
            </a:r>
            <a:r>
              <a:rPr kumimoji="0" lang="ko-KR" altLang="en-US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개발아이템 소개</a:t>
            </a:r>
            <a:endParaRPr kumimoji="0" lang="ko-KR" altLang="en-US" sz="1800" b="0" i="0" u="none" strike="noStrike" kern="1200" cap="none" spc="-15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II - ii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개발 게임 소개</a:t>
            </a:r>
            <a:endParaRPr kumimoji="0" lang="ko-KR" altLang="en-US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1707" y="1163713"/>
            <a:ext cx="5124766" cy="51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나눔스퀘어_ac ExtraBold"/>
                <a:ea typeface="나눔스퀘어_ac ExtraBold"/>
                <a:cs typeface="둥근모꼴"/>
              </a:rPr>
              <a:t>II. </a:t>
            </a:r>
            <a:r>
              <a:rPr lang="ko-KR" altLang="en-US" sz="2800">
                <a:latin typeface="나눔스퀘어_ac ExtraBold"/>
                <a:ea typeface="나눔스퀘어_ac ExtraBold"/>
                <a:cs typeface="둥근모꼴"/>
              </a:rPr>
              <a:t>리틀 타워 워</a:t>
            </a:r>
            <a:r>
              <a:rPr lang="en-US" altLang="ko-KR" sz="2000">
                <a:latin typeface="나눔스퀘어_ac ExtraBold"/>
                <a:ea typeface="나눔스퀘어_ac ExtraBold"/>
                <a:cs typeface="둥근모꼴"/>
              </a:rPr>
              <a:t>(Little Tower War)</a:t>
            </a:r>
            <a:endParaRPr lang="ko-KR" altLang="en-US" sz="2800">
              <a:latin typeface="나눔스퀘어_ac ExtraBold"/>
              <a:ea typeface="나눔스퀘어_ac ExtraBold"/>
              <a:cs typeface="둥근모꼴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105527" y="1849118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03591" y="4615598"/>
            <a:ext cx="9467109" cy="89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ko-KR" altLang="en-US" b="1">
                <a:solidFill>
                  <a:prstClr val="black"/>
                </a:solidFill>
                <a:latin typeface="둥근모꼴"/>
                <a:ea typeface="둥근모꼴"/>
                <a:cs typeface="둥근모꼴"/>
              </a:rPr>
              <a:t>③  </a:t>
            </a:r>
            <a:r>
              <a:rPr lang="en-US" altLang="ko-KR" b="1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“</a:t>
            </a:r>
            <a:r>
              <a:rPr lang="ko-KR" altLang="en-US" b="1">
                <a:latin typeface="나눔스퀘어_ac ExtraBold"/>
                <a:ea typeface="나눔스퀘어_ac ExtraBold"/>
                <a:cs typeface="둥근모꼴"/>
              </a:rPr>
              <a:t>리틀 타워 워</a:t>
            </a:r>
            <a:r>
              <a:rPr lang="en-US" altLang="ko-KR" b="1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”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타워 디펜스 장르의 게임으로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플레이어는 좌측에 보이는 아군 타워와 유닛들을 컨트롤함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다양한 유닛들을 소환하여 적의 체력을 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0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으로 만들면 승리하는 게임</a:t>
            </a:r>
            <a:endParaRPr lang="en-US" altLang="ko-KR" sz="1400">
              <a:solidFill>
                <a:prstClr val="black"/>
              </a:solidFill>
              <a:latin typeface="나눔스퀘어_ac Light"/>
              <a:ea typeface="나눔스퀘어_ac Light"/>
              <a:cs typeface="둥근모꼴"/>
            </a:endParaRPr>
          </a:p>
        </p:txBody>
      </p:sp>
      <p:pic>
        <p:nvPicPr>
          <p:cNvPr id="45" name="그래픽 44" descr="스마트폰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3298" y="1153214"/>
            <a:ext cx="612229" cy="612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3591" y="5650729"/>
            <a:ext cx="9339593" cy="90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ko-KR" altLang="en-US" b="1">
                <a:solidFill>
                  <a:prstClr val="black"/>
                </a:solidFill>
                <a:latin typeface="둥근모꼴"/>
                <a:ea typeface="둥근모꼴"/>
                <a:cs typeface="둥근모꼴"/>
              </a:rPr>
              <a:t>④ </a:t>
            </a:r>
            <a:r>
              <a:rPr lang="ko-KR" altLang="en-US" b="1">
                <a:latin typeface="나눔스퀘어_ac ExtraBold"/>
                <a:ea typeface="나눔스퀘어_ac ExtraBold"/>
                <a:cs typeface="둥근모꼴"/>
              </a:rPr>
              <a:t>리틀 타워 워는</a:t>
            </a: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 유니티 기반 게임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게임플레이 환경의 다양화를 위해서 </a:t>
            </a:r>
            <a:r>
              <a:rPr lang="ko-KR" altLang="en-US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유니티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(Unity)</a:t>
            </a:r>
            <a:r>
              <a:rPr lang="en-US" altLang="ko-KR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기반으로 제작된 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PC,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모바일 게임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유니티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(Unity)</a:t>
            </a:r>
            <a:r>
              <a:rPr lang="ko-KR" altLang="en-US" sz="12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개발 프로그램은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, PC,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모바일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등 여러 플레이 환경을 위한 빌드 환경이 제공함</a:t>
            </a:r>
            <a:endParaRPr lang="en-US" altLang="ko-KR" sz="1400">
              <a:solidFill>
                <a:prstClr val="black"/>
              </a:solidFill>
              <a:latin typeface="나눔스퀘어_ac Light"/>
              <a:ea typeface="나눔스퀘어_ac Light"/>
              <a:cs typeface="둥근모꼴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298" y="3046878"/>
            <a:ext cx="2379306" cy="294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_ac Bold"/>
                <a:ea typeface="나눔스퀘어_ac Bold"/>
                <a:cs typeface="둥근모꼴"/>
              </a:rPr>
              <a:t>개발환경 및 도구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298" y="2306761"/>
            <a:ext cx="2379306" cy="38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Bold"/>
                <a:ea typeface="나눔스퀘어_ac Bold"/>
                <a:cs typeface="둥근모꼴"/>
              </a:rPr>
              <a:t>개발 게임 소개</a:t>
            </a:r>
            <a:endParaRPr lang="ko-KR" altLang="en-US" sz="2000" b="1"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298" y="1658978"/>
            <a:ext cx="2379306" cy="291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개발 배경</a:t>
            </a:r>
            <a:endParaRPr kumimoji="0" lang="ko-KR" altLang="en-US" sz="1400" b="0" i="0" u="none" strike="noStrike" kern="1200" cap="none" spc="0" normalizeH="0" baseline="0">
              <a:solidFill>
                <a:prstClr val="white">
                  <a:lumMod val="50000"/>
                </a:prstClr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93225" y="2015620"/>
            <a:ext cx="4405549" cy="2468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Develop Tool &amp; DBMS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23009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BB323-D393-944F-C395-BB0B0C2B0887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1A7FE-B72A-4A96-7AA8-B1C7A0EB3EEA}"/>
              </a:ext>
            </a:extLst>
          </p:cNvPr>
          <p:cNvSpPr txBox="1"/>
          <p:nvPr/>
        </p:nvSpPr>
        <p:spPr>
          <a:xfrm>
            <a:off x="124806" y="294285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5EC7432-4ECF-BB8A-FD39-70CD86BC67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13" b="98830" l="37857" r="79082">
                        <a14:foregroundMark x1="54898" y1="55638" x2="62551" y2="55319"/>
                        <a14:foregroundMark x1="71224" y1="59787" x2="78469" y2="84787"/>
                        <a14:foregroundMark x1="78469" y1="84787" x2="65816" y2="95000"/>
                        <a14:foregroundMark x1="65816" y1="95000" x2="49184" y2="92234"/>
                        <a14:foregroundMark x1="49184" y1="92234" x2="46531" y2="81064"/>
                        <a14:foregroundMark x1="63061" y1="71383" x2="53571" y2="75532"/>
                        <a14:foregroundMark x1="42653" y1="64149" x2="38163" y2="76915"/>
                        <a14:foregroundMark x1="72347" y1="60638" x2="79082" y2="76915"/>
                        <a14:foregroundMark x1="79082" y1="76915" x2="78776" y2="84255"/>
                        <a14:foregroundMark x1="48469" y1="94149" x2="66122" y2="95532"/>
                        <a14:foregroundMark x1="66122" y1="95532" x2="72857" y2="93830"/>
                        <a14:foregroundMark x1="65612" y1="98830" x2="49082" y2="94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51281" r="17909"/>
          <a:stretch/>
        </p:blipFill>
        <p:spPr>
          <a:xfrm>
            <a:off x="7423358" y="1192144"/>
            <a:ext cx="554158" cy="56087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0F18470-AE9E-3664-AD7C-33A0427630E0}"/>
              </a:ext>
            </a:extLst>
          </p:cNvPr>
          <p:cNvCxnSpPr>
            <a:cxnSpLocks/>
          </p:cNvCxnSpPr>
          <p:nvPr/>
        </p:nvCxnSpPr>
        <p:spPr>
          <a:xfrm>
            <a:off x="5202200" y="2332335"/>
            <a:ext cx="16488" cy="162719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C0C497-70F6-813D-D678-99A912557E7B}"/>
              </a:ext>
            </a:extLst>
          </p:cNvPr>
          <p:cNvSpPr txBox="1"/>
          <p:nvPr/>
        </p:nvSpPr>
        <p:spPr>
          <a:xfrm>
            <a:off x="5484185" y="2332335"/>
            <a:ext cx="6583009" cy="1608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게임을 씬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(Scene)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오브젝트</a:t>
            </a:r>
            <a:r>
              <a:rPr lang="en-US" altLang="ko-KR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(Object)</a:t>
            </a:r>
            <a:r>
              <a:rPr lang="ko-KR" altLang="en-US" sz="1400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단위로 개발하여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직관적이고 쉬운 게임 개발을 도와 줌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간편한 빌드 덕분에 다양한 플랫폼에서의 출시가 용이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54E91C-2AC5-72A7-5575-EA0D9D4A88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14584" y="2509648"/>
            <a:ext cx="2090935" cy="8333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CC95D0-16AC-72F7-B246-DF95034EC2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88702" y="4425604"/>
            <a:ext cx="2895483" cy="14845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0FF87D-D067-F12A-773D-33B0BAC58357}"/>
              </a:ext>
            </a:extLst>
          </p:cNvPr>
          <p:cNvCxnSpPr>
            <a:cxnSpLocks/>
          </p:cNvCxnSpPr>
          <p:nvPr/>
        </p:nvCxnSpPr>
        <p:spPr>
          <a:xfrm>
            <a:off x="5218688" y="4561018"/>
            <a:ext cx="0" cy="151454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335285-F945-9106-C03C-E0413C4DAD50}"/>
              </a:ext>
            </a:extLst>
          </p:cNvPr>
          <p:cNvSpPr txBox="1"/>
          <p:nvPr/>
        </p:nvSpPr>
        <p:spPr>
          <a:xfrm>
            <a:off x="5484185" y="4453320"/>
            <a:ext cx="6583009" cy="149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2400" b="1" spc="-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Firebase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소규모 앱 개발에 많은 장점을 가지고 있는 개발 플랫폼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Unity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용 실시간 데이터베이스를 제공해줌</a:t>
            </a:r>
            <a:endParaRPr lang="en-US" altLang="ko-KR" spc="-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유저의 각종 정보를 저장 및 관리하기 위한 </a:t>
            </a:r>
            <a:r>
              <a:rPr lang="en-US" altLang="ko-KR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spc="-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사용</a:t>
            </a:r>
          </a:p>
        </p:txBody>
      </p:sp>
    </p:spTree>
    <p:extLst>
      <p:ext uri="{BB962C8B-B14F-4D97-AF65-F5344CB8AC3E}">
        <p14:creationId xmlns:p14="http://schemas.microsoft.com/office/powerpoint/2010/main" val="22448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18E4B1A-4D76-C75E-6621-46729212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1" y="1765739"/>
            <a:ext cx="3332831" cy="33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유사 게임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5251901" y="1860079"/>
            <a:ext cx="6691281" cy="161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성 키우기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바운스볼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히트 시킨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라온게임즈에서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제작한 타워 디펜스 게임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4.4,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앱스토어 평점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3.9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평균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4.2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의 좋은 평점을 가지고 있음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455988" y="204520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389703-389A-B94F-F1C3-7556E5647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026" y="1864394"/>
            <a:ext cx="1898923" cy="18989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88A8D7-9970-A15C-CB47-94E5B39F5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5026" y="4018556"/>
            <a:ext cx="1898922" cy="1898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DC12DA-7AB2-C4DC-6FE3-55634405CE3D}"/>
              </a:ext>
            </a:extLst>
          </p:cNvPr>
          <p:cNvSpPr txBox="1"/>
          <p:nvPr/>
        </p:nvSpPr>
        <p:spPr>
          <a:xfrm>
            <a:off x="5251900" y="4165962"/>
            <a:ext cx="6818792" cy="15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디펜스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(Idle Kingdom Defense)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시리즈로 유명한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StormX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사에서 제작한 타워 디펜스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안드로이드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iOS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두개의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OS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러쉬 시리즈와 디자인이 유사하여 접근성이 높음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FC34A8-0F80-460E-A995-AF0910834CE3}"/>
              </a:ext>
            </a:extLst>
          </p:cNvPr>
          <p:cNvCxnSpPr>
            <a:cxnSpLocks/>
          </p:cNvCxnSpPr>
          <p:nvPr/>
        </p:nvCxnSpPr>
        <p:spPr>
          <a:xfrm>
            <a:off x="5455988" y="4165962"/>
            <a:ext cx="0" cy="1593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AED7A-A0B5-4917-2DE2-0DC637E37829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웨이브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(Wave)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말로 라운드라고도 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일정 시간의 정비 후 적이 몰려오는 것을 의미하며 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를 막는 것이 목표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통해서 재화를 얻고 업그레이드를 진행하는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2463027-F1FF-CF7B-4A86-B8167DD56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89066" y="1979794"/>
            <a:ext cx="3395776" cy="21119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624C711-25FF-143E-81AD-E5BD457AC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6229" y="2003006"/>
            <a:ext cx="3392967" cy="2111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배틀 모드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675052"/>
            <a:ext cx="292722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게임 모드는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 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시작하며 한 웨이브를 클리어 할 때마다 다음 웨이브에 도전 할 수 있으며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웨이브가 높아 질수록 몬스터가 강해지고 더 많이 소환되며 클리어 필요 시간도 길어 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269616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무한 웨이브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675052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웨이브를 계속 진행하면 사용할 수 있는 유닛이 증가하고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웨이브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75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부터 자동 전투가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이외에도 최대한 오래 버티는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‘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무한 웨이브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＇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같은 서브 컨텐츠도 존재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1B76E-1B9E-4D37-A2A1-DF452D4E427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27" name="그래픽 26" descr="과녁">
            <a:extLst>
              <a:ext uri="{FF2B5EF4-FFF2-40B4-BE49-F238E27FC236}">
                <a16:creationId xmlns:a16="http://schemas.microsoft.com/office/drawing/2014/main" id="{BAAC7C19-35EB-41CE-BF26-BFA8B99574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5B4471-E740-4D9E-9D80-DABA3985B101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3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71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(Unit)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9" y="4673921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키우기에는 크게 다섯 가지의 종류의 유닛이 존재하며 각 유닛은 각각의 능력과 특성을 띄고 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특성을 이용하여 효율적으로 적을 방어하는 것이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 전략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5707156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5707154" y="4673921"/>
            <a:ext cx="2961736" cy="222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(Castle)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키우기의 주축으로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업그레이드 비용이 가장 비싸지만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HP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가 낮으면 손쉽게 부서져 패배하니 지속적인 업그레이드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캐릭터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영웅마다 고유의 스킬이 존재하며 업그레이드 하면 더욱 강해지는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3036F4-D989-BC4A-2338-527049E71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2262" y="2028395"/>
            <a:ext cx="3352463" cy="20850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40487F-2BBF-DE79-01D1-93681C197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0048" y="2026970"/>
            <a:ext cx="3354201" cy="2085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F9F5E5-3083-5061-DC38-8E4D085C1F3B}"/>
              </a:ext>
            </a:extLst>
          </p:cNvPr>
          <p:cNvSpPr txBox="1"/>
          <p:nvPr/>
        </p:nvSpPr>
        <p:spPr>
          <a:xfrm>
            <a:off x="8668882" y="4268485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유닛 특성</a:t>
            </a: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(2)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89B080-2456-CF01-944B-625C24CF4D5A}"/>
              </a:ext>
            </a:extLst>
          </p:cNvPr>
          <p:cNvSpPr txBox="1"/>
          <p:nvPr/>
        </p:nvSpPr>
        <p:spPr>
          <a:xfrm>
            <a:off x="8668879" y="4673921"/>
            <a:ext cx="3523119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지휘관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앞에 있는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 명만 사용이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뒤에서 활을 들고 있는 유닛으로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게임의 주요 딜러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처음에는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명이나 점차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명까지 업그레이드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5.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타운 캐논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최근 업데이트로 생긴 불 속성 유닛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대포를 쏘며 높은 데미지를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6F8BA-1EBC-E4FA-7C5E-C4379B7827A6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E6FE1F-062D-3AAE-82AC-8749DB08DE2D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9D654-7437-001D-3C76-DAB386767C32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7AB6ED-2151-4F55-B90D-99E0A3854381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성 키우기</a:t>
            </a:r>
          </a:p>
        </p:txBody>
      </p:sp>
      <p:pic>
        <p:nvPicPr>
          <p:cNvPr id="36" name="그래픽 35" descr="과녁">
            <a:extLst>
              <a:ext uri="{FF2B5EF4-FFF2-40B4-BE49-F238E27FC236}">
                <a16:creationId xmlns:a16="http://schemas.microsoft.com/office/drawing/2014/main" id="{788E9E5C-5B96-4611-A42F-649AA39FA1E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144" y="1179094"/>
            <a:ext cx="509049" cy="509049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8D0A222-9D84-4F31-8400-0D547981E61D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37724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53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839ED-5157-90CA-8F8B-B4ACCBD323DE}"/>
              </a:ext>
            </a:extLst>
          </p:cNvPr>
          <p:cNvSpPr txBox="1"/>
          <p:nvPr/>
        </p:nvSpPr>
        <p:spPr>
          <a:xfrm>
            <a:off x="2855169" y="4321078"/>
            <a:ext cx="292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자동 플레이</a:t>
            </a:r>
            <a:r>
              <a:rPr lang="en-US" altLang="ko-KR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(Auto Play)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BDF0A-7107-C32D-B6E1-EB202D31D2F6}"/>
              </a:ext>
            </a:extLst>
          </p:cNvPr>
          <p:cNvSpPr txBox="1"/>
          <p:nvPr/>
        </p:nvSpPr>
        <p:spPr>
          <a:xfrm>
            <a:off x="285516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키우기와 마찬가지로 캐릭터와 성을 성장 시키면서 우측에서 오는 적들을 방해하는 디펜스게임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점은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자동플레이 기능을 키면 자동으로 스킬을 쓰며 타워를 방어함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2753AA-A9F1-6B05-E99E-0D709130F58C}"/>
              </a:ext>
            </a:extLst>
          </p:cNvPr>
          <p:cNvSpPr txBox="1"/>
          <p:nvPr/>
        </p:nvSpPr>
        <p:spPr>
          <a:xfrm>
            <a:off x="6096000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다양한 컨텐츠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B83FA-7F97-A6C0-B80B-2F2EA19D188E}"/>
              </a:ext>
            </a:extLst>
          </p:cNvPr>
          <p:cNvSpPr txBox="1"/>
          <p:nvPr/>
        </p:nvSpPr>
        <p:spPr>
          <a:xfrm>
            <a:off x="6095998" y="4726514"/>
            <a:ext cx="2927229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게임이 진행될 수록 플레이 할 수 있는 컨텐츠가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대표적인 컨텐츠로는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점령전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왕의유적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원정대 등이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DE9785-6E63-7CFC-1F63-9AFCF02E0A04}"/>
              </a:ext>
            </a:extLst>
          </p:cNvPr>
          <p:cNvSpPr txBox="1"/>
          <p:nvPr/>
        </p:nvSpPr>
        <p:spPr>
          <a:xfrm>
            <a:off x="9340009" y="4321078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기본 유닛 배치사항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3C8EE-75DE-804B-7367-47FE9E9CD68F}"/>
              </a:ext>
            </a:extLst>
          </p:cNvPr>
          <p:cNvSpPr txBox="1"/>
          <p:nvPr/>
        </p:nvSpPr>
        <p:spPr>
          <a:xfrm>
            <a:off x="9340007" y="4726514"/>
            <a:ext cx="2851987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배치할 수 있는 유닛은 성 외곽에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기를 배치 할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쪽에는 원거리 유닛이 배치되며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외곽에는 근거리 유닛이 배치됨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280404-F2A5-EE72-9E32-8194298EB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54981" y="2049595"/>
            <a:ext cx="3395776" cy="21119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8B4EDF-E541-F1E6-EBAC-A80B2DFAA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1097" y="2058192"/>
            <a:ext cx="3406752" cy="2111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453E42-11F3-9A4B-E35C-4AF23ABA751C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D57BFF-9246-ECDF-8607-018D0DDF6FDE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AA64E4-1603-3776-17F2-4708789BC4E5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8CCC21-7EE0-4E3C-96A4-9D69027C0FBB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33" name="그래픽 32" descr="과녁">
            <a:extLst>
              <a:ext uri="{FF2B5EF4-FFF2-40B4-BE49-F238E27FC236}">
                <a16:creationId xmlns:a16="http://schemas.microsoft.com/office/drawing/2014/main" id="{93BEC9BD-268C-4AC6-BCE9-0140D64829E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8CE67D-9C03-4E1D-8732-B0B10FA050B0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8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D335F0-B8D8-D42D-276E-EE6DA9709D4B}"/>
              </a:ext>
            </a:extLst>
          </p:cNvPr>
          <p:cNvSpPr txBox="1"/>
          <p:nvPr/>
        </p:nvSpPr>
        <p:spPr>
          <a:xfrm>
            <a:off x="2855169" y="4256449"/>
            <a:ext cx="29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유닛의 타입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(Type)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4D3F-5BF1-BC5F-5A49-B7A72F354292}"/>
              </a:ext>
            </a:extLst>
          </p:cNvPr>
          <p:cNvSpPr txBox="1"/>
          <p:nvPr/>
        </p:nvSpPr>
        <p:spPr>
          <a:xfrm>
            <a:off x="2855167" y="4661885"/>
            <a:ext cx="2851987" cy="115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디펜스에서는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영웅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이라고하는 유닛이 게임의 주 를 이루며 이 영웅은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기본적으로 공격형과 지원형 으로 구분됨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B73659-1418-80D2-EDD4-9CAB432D1889}"/>
              </a:ext>
            </a:extLst>
          </p:cNvPr>
          <p:cNvSpPr txBox="1"/>
          <p:nvPr/>
        </p:nvSpPr>
        <p:spPr>
          <a:xfrm>
            <a:off x="6096000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공격형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CBF8F3-E287-E748-FC98-5C4C8EE2E7E4}"/>
              </a:ext>
            </a:extLst>
          </p:cNvPr>
          <p:cNvSpPr txBox="1"/>
          <p:nvPr/>
        </p:nvSpPr>
        <p:spPr>
          <a:xfrm>
            <a:off x="6095998" y="4661885"/>
            <a:ext cx="2927229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근거리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 외곽에 배치되어 전진하는 적을 공격하고 막는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원거리 공격형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적들에게 폭발 적인 공격을 가하는 딜러  역할을 수행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A2A13E-C5A8-8D7D-E378-51BA851084AF}"/>
              </a:ext>
            </a:extLst>
          </p:cNvPr>
          <p:cNvSpPr txBox="1"/>
          <p:nvPr/>
        </p:nvSpPr>
        <p:spPr>
          <a:xfrm>
            <a:off x="9340009" y="425644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지원형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4F5076-2EA4-57E9-E056-A7ABB550430F}"/>
              </a:ext>
            </a:extLst>
          </p:cNvPr>
          <p:cNvSpPr txBox="1"/>
          <p:nvPr/>
        </p:nvSpPr>
        <p:spPr>
          <a:xfrm>
            <a:off x="9340007" y="4661885"/>
            <a:ext cx="2851987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지원형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성벽에 배치되어 공격형 유닛을 보조하거나 적의 전진을 방해하는 역할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B7B4F87-747C-5A85-1AB0-F1D7B0A39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8126" y="1990900"/>
            <a:ext cx="3394902" cy="21119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F8E9D9E-0288-F439-3E3C-AD1E4371E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55985" y="1992599"/>
            <a:ext cx="3394903" cy="21119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91CCCC-7E09-3A1A-C9B5-1878B64C3F1D}"/>
              </a:ext>
            </a:extLst>
          </p:cNvPr>
          <p:cNvSpPr txBox="1"/>
          <p:nvPr/>
        </p:nvSpPr>
        <p:spPr>
          <a:xfrm>
            <a:off x="121297" y="235560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AD954-5CEB-4D84-3A24-658D909C56D6}"/>
              </a:ext>
            </a:extLst>
          </p:cNvPr>
          <p:cNvSpPr txBox="1"/>
          <p:nvPr/>
        </p:nvSpPr>
        <p:spPr>
          <a:xfrm>
            <a:off x="121297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8996D-19C4-5574-B131-813FEDB6437B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8C67B-82C3-4472-AE97-B6C8F4B12F09}"/>
              </a:ext>
            </a:extLst>
          </p:cNvPr>
          <p:cNvSpPr txBox="1"/>
          <p:nvPr/>
        </p:nvSpPr>
        <p:spPr>
          <a:xfrm>
            <a:off x="2956769" y="1192301"/>
            <a:ext cx="47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방치형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킹덤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디펜스</a:t>
            </a:r>
          </a:p>
        </p:txBody>
      </p:sp>
      <p:pic>
        <p:nvPicPr>
          <p:cNvPr id="46" name="그래픽 45" descr="과녁">
            <a:extLst>
              <a:ext uri="{FF2B5EF4-FFF2-40B4-BE49-F238E27FC236}">
                <a16:creationId xmlns:a16="http://schemas.microsoft.com/office/drawing/2014/main" id="{5E946A32-1F7F-4DDE-8A36-FC6705A7FD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946" y="1179094"/>
            <a:ext cx="509049" cy="509049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21F2A6-3218-468E-8370-B36F32FA7272}"/>
              </a:ext>
            </a:extLst>
          </p:cNvPr>
          <p:cNvCxnSpPr>
            <a:cxnSpLocks/>
          </p:cNvCxnSpPr>
          <p:nvPr/>
        </p:nvCxnSpPr>
        <p:spPr>
          <a:xfrm>
            <a:off x="3027786" y="1745647"/>
            <a:ext cx="44942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7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네트워크를 이용한 마케팅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557601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27" y="1138340"/>
            <a:ext cx="523219" cy="52321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8FDE841-449E-D22C-E9FC-22E8BEF84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48225" y="2119639"/>
            <a:ext cx="2303675" cy="19766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D54EED-717B-D82C-3D68-27BD5578EC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6759" y="4258520"/>
            <a:ext cx="2594087" cy="19766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08991" y="2106561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sz="17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인플루언서를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통한 홍보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샌드박스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인챈트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MCN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협력하여 유튜브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트위치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등의 개인 방송을 통한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TV,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지면 광고와 달리 실시간으로 반응을 확인할 수 있고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인플루언서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마다 다루는 게임이 다르기때문에 다양한 피드백 을 얻을 수 있음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47255" y="4277102"/>
            <a:ext cx="6583009" cy="17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en-US" altLang="ko-KR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17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마케팅</a:t>
            </a:r>
            <a:endParaRPr lang="en-US" altLang="ko-KR" sz="17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블로그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페이스북 등에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개설해 개발자 노트 등을 게시하며 유저들과 개발 상황을 공유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SNS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이용한 이벤트를 열어 입소문이 퍼지게끔 유도하고 신규 유저의 유입을 촉진함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BD4A-0A9E-4468-9B93-E7C45EB35E04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44FEE-1CA2-4945-9819-47B33FBB729D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7A87-AE1E-4B26-9799-56B6E2332B3A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</p:spTree>
    <p:extLst>
      <p:ext uri="{BB962C8B-B14F-4D97-AF65-F5344CB8AC3E}">
        <p14:creationId xmlns:p14="http://schemas.microsoft.com/office/powerpoint/2010/main" val="2080272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시장 벤치마킹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 - 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915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대외 홍보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주요 화면 및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D95D6-DD7A-5293-2157-9FE6ACC9AD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00" y="1121601"/>
            <a:ext cx="634917" cy="63491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DA6440-E6DF-8220-EA50-2DD80471CC61}"/>
              </a:ext>
            </a:extLst>
          </p:cNvPr>
          <p:cNvCxnSpPr>
            <a:cxnSpLocks/>
          </p:cNvCxnSpPr>
          <p:nvPr/>
        </p:nvCxnSpPr>
        <p:spPr>
          <a:xfrm>
            <a:off x="5519050" y="2106561"/>
            <a:ext cx="0" cy="18967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1C736F-8EF9-9B89-87FB-5A0763868843}"/>
              </a:ext>
            </a:extLst>
          </p:cNvPr>
          <p:cNvCxnSpPr>
            <a:cxnSpLocks/>
          </p:cNvCxnSpPr>
          <p:nvPr/>
        </p:nvCxnSpPr>
        <p:spPr>
          <a:xfrm>
            <a:off x="5519050" y="4258520"/>
            <a:ext cx="0" cy="193883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297A90-06B3-8F85-B1C8-21F9EFEF981E}"/>
              </a:ext>
            </a:extLst>
          </p:cNvPr>
          <p:cNvSpPr txBox="1"/>
          <p:nvPr/>
        </p:nvSpPr>
        <p:spPr>
          <a:xfrm>
            <a:off x="121298" y="2966927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마케팅 및 홍보 전략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936BE7-7851-916D-1E45-A1716D6986C5}"/>
              </a:ext>
            </a:extLst>
          </p:cNvPr>
          <p:cNvSpPr txBox="1"/>
          <p:nvPr/>
        </p:nvSpPr>
        <p:spPr>
          <a:xfrm>
            <a:off x="121298" y="184911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유사 게임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F4C1D-F7FD-1249-91D2-67BF48B82184}"/>
              </a:ext>
            </a:extLst>
          </p:cNvPr>
          <p:cNvSpPr txBox="1"/>
          <p:nvPr/>
        </p:nvSpPr>
        <p:spPr>
          <a:xfrm>
            <a:off x="5658594" y="2106561"/>
            <a:ext cx="6284500" cy="175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전시회 출품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국내 게임 전시회인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지스타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플레이엑스포 등에 출품하여 체험 행사를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팬들 뿐만 아니라 다양한 연령층의 일반 입장객들에게도 선보일 수 있어 폭 넓은 유저층을 확보할 수 있을 것이라 기대됨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707A4-6CD5-ECF1-4EF4-E2F5FD1462B5}"/>
              </a:ext>
            </a:extLst>
          </p:cNvPr>
          <p:cNvSpPr txBox="1"/>
          <p:nvPr/>
        </p:nvSpPr>
        <p:spPr>
          <a:xfrm>
            <a:off x="5658594" y="4258520"/>
            <a:ext cx="6583009" cy="21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사이트를 이용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여러 게임 관련 커뮤니티에 직접 게임에 대한 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리뷰 등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게시하여 간접적인 홍보를 진행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굳이 많은 사람을 쓰지 않아도 관심도가 증가하면 이용자들로 하여금 자연스레 홍보가 진행되는 효과를 기대할 수 있어 금전적인 비용이 들지 않음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A5BEA7-466F-0F52-27A3-6C187E097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21707" y="2173086"/>
            <a:ext cx="2283737" cy="1815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00E75A-4EDE-0200-BA1C-13DAAD4837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21706" y="4390626"/>
            <a:ext cx="2283738" cy="17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4DD82-E47E-C658-EEED-C2833A80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7" y="38664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F0FA9-0B19-009E-55FA-1DC792F4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67" y="1804110"/>
            <a:ext cx="10515600" cy="4351338"/>
          </a:xfrm>
        </p:spPr>
        <p:txBody>
          <a:bodyPr>
            <a:normAutofit lnSpcReduction="10000"/>
          </a:bodyPr>
          <a:lstStyle/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팀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개발아이템 소개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시장 벤치마킹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기능 분석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화면 설계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프로젝트 일정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주요 기술 및 차별화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프로토타입 발표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회의록 및 후기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8AE58-802B-4A5F-D885-4879EB98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2950" y="0"/>
            <a:ext cx="543904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78B751-6415-0D4A-EBB3-3C33A72C7192}"/>
              </a:ext>
            </a:extLst>
          </p:cNvPr>
          <p:cNvSpPr/>
          <p:nvPr/>
        </p:nvSpPr>
        <p:spPr>
          <a:xfrm>
            <a:off x="6540649" y="0"/>
            <a:ext cx="4281544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28000">
                <a:srgbClr val="E7E6E6">
                  <a:alpha val="90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8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데이터흐름도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 데이터베이스 설계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AB1824B-BB7B-F456-A33A-69A247D7D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22" y="1618903"/>
            <a:ext cx="3620193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6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3" name="그래픽 2" descr="계층 구조형">
            <a:extLst>
              <a:ext uri="{FF2B5EF4-FFF2-40B4-BE49-F238E27FC236}">
                <a16:creationId xmlns:a16="http://schemas.microsoft.com/office/drawing/2014/main" id="{BBCBFA84-63CA-A09D-FA10-672FE69261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50093" y="2763608"/>
            <a:ext cx="773084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전투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414159" y="366290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아군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000618" y="2738146"/>
            <a:ext cx="773084" cy="36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재화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966711" y="2738146"/>
            <a:ext cx="773084" cy="3843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계정</a:t>
            </a:r>
            <a:endParaRPr lang="en-US" altLang="ko-KR" sz="15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967120" y="363917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아군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520080" y="363917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기타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460618" y="3634519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획득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773702" y="3634519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사용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626002" y="519586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계정관리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0550136" y="519586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기록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325508" y="5195860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동작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586018" y="5197763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소환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796834" y="519755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동작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027786" y="5197556"/>
            <a:ext cx="5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소환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751174" y="1436314"/>
            <a:ext cx="1296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리틀 타워 워</a:t>
            </a:r>
            <a:endParaRPr lang="ko-KR" altLang="en-US" sz="15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12242" y="5189510"/>
            <a:ext cx="540000" cy="355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화면</a:t>
            </a:r>
            <a:endParaRPr lang="en-US" altLang="ko-KR" sz="1000" b="1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cxnSp>
        <p:nvCxnSpPr>
          <p:cNvPr id="11" name="꺾인 연결선 10"/>
          <p:cNvCxnSpPr>
            <a:stCxn id="17" idx="0"/>
            <a:endCxn id="2" idx="0"/>
          </p:cNvCxnSpPr>
          <p:nvPr/>
        </p:nvCxnSpPr>
        <p:spPr>
          <a:xfrm rot="16200000" flipH="1" flipV="1">
            <a:off x="7782213" y="192568"/>
            <a:ext cx="25462" cy="5116618"/>
          </a:xfrm>
          <a:prstGeom prst="bentConnector3">
            <a:avLst>
              <a:gd name="adj1" fmla="val -8978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endCxn id="15" idx="0"/>
          </p:cNvCxnSpPr>
          <p:nvPr/>
        </p:nvCxnSpPr>
        <p:spPr>
          <a:xfrm rot="10800000" flipV="1">
            <a:off x="3684160" y="3384272"/>
            <a:ext cx="1551991" cy="27862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" idx="2"/>
            <a:endCxn id="34" idx="0"/>
          </p:cNvCxnSpPr>
          <p:nvPr/>
        </p:nvCxnSpPr>
        <p:spPr>
          <a:xfrm>
            <a:off x="5236635" y="3129368"/>
            <a:ext cx="485" cy="5098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endCxn id="35" idx="0"/>
          </p:cNvCxnSpPr>
          <p:nvPr/>
        </p:nvCxnSpPr>
        <p:spPr>
          <a:xfrm>
            <a:off x="5236151" y="3384272"/>
            <a:ext cx="1553929" cy="2549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399174" y="1884940"/>
            <a:ext cx="0" cy="6171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46" idx="0"/>
            <a:endCxn id="45" idx="0"/>
          </p:cNvCxnSpPr>
          <p:nvPr/>
        </p:nvCxnSpPr>
        <p:spPr>
          <a:xfrm rot="5400000" flipH="1" flipV="1">
            <a:off x="3682310" y="4813032"/>
            <a:ext cx="12700" cy="76904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36" idx="0"/>
            <a:endCxn id="37" idx="0"/>
          </p:cNvCxnSpPr>
          <p:nvPr/>
        </p:nvCxnSpPr>
        <p:spPr>
          <a:xfrm rot="5400000" flipH="1" flipV="1">
            <a:off x="8387160" y="2977977"/>
            <a:ext cx="12700" cy="131308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38" idx="0"/>
            <a:endCxn id="40" idx="0"/>
          </p:cNvCxnSpPr>
          <p:nvPr/>
        </p:nvCxnSpPr>
        <p:spPr>
          <a:xfrm rot="5400000" flipH="1" flipV="1">
            <a:off x="10358069" y="4733793"/>
            <a:ext cx="12700" cy="92413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17" idx="2"/>
          </p:cNvCxnSpPr>
          <p:nvPr/>
        </p:nvCxnSpPr>
        <p:spPr>
          <a:xfrm>
            <a:off x="10353253" y="3122499"/>
            <a:ext cx="0" cy="18485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>
            <a:off x="8384466" y="3116399"/>
            <a:ext cx="2694" cy="28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44" idx="0"/>
            <a:endCxn id="43" idx="0"/>
          </p:cNvCxnSpPr>
          <p:nvPr/>
        </p:nvCxnSpPr>
        <p:spPr>
          <a:xfrm rot="5400000" flipH="1" flipV="1">
            <a:off x="5224812" y="4827067"/>
            <a:ext cx="1903" cy="739490"/>
          </a:xfrm>
          <a:prstGeom prst="bentConnector3">
            <a:avLst>
              <a:gd name="adj1" fmla="val 1211261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15" idx="2"/>
          </p:cNvCxnSpPr>
          <p:nvPr/>
        </p:nvCxnSpPr>
        <p:spPr>
          <a:xfrm flipH="1">
            <a:off x="3677809" y="4022900"/>
            <a:ext cx="6350" cy="948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5237119" y="4010659"/>
            <a:ext cx="0" cy="9603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143194" y="5207695"/>
            <a:ext cx="540000" cy="355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pc="-1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난이도</a:t>
            </a:r>
            <a:endParaRPr lang="en-US" altLang="ko-KR" sz="1000" b="1" spc="-100" dirty="0">
              <a:solidFill>
                <a:schemeClr val="tx1"/>
              </a:solidFill>
              <a:latin typeface="나눔스퀘어_ac"/>
              <a:ea typeface="나눔스퀘어_ac Bold" panose="020B0600000101010101"/>
            </a:endParaRPr>
          </a:p>
          <a:p>
            <a:pPr algn="ctr"/>
            <a:r>
              <a:rPr lang="ko-KR" altLang="en-US" sz="1000" b="1" spc="-100" dirty="0">
                <a:solidFill>
                  <a:schemeClr val="tx1"/>
                </a:solidFill>
                <a:latin typeface="나눔스퀘어_ac"/>
                <a:ea typeface="나눔스퀘어_ac Bold" panose="020B0600000101010101"/>
              </a:rPr>
              <a:t>관리</a:t>
            </a:r>
          </a:p>
        </p:txBody>
      </p:sp>
      <p:cxnSp>
        <p:nvCxnSpPr>
          <p:cNvPr id="118" name="꺾인 연결선 117"/>
          <p:cNvCxnSpPr>
            <a:stCxn id="113" idx="0"/>
            <a:endCxn id="48" idx="0"/>
          </p:cNvCxnSpPr>
          <p:nvPr/>
        </p:nvCxnSpPr>
        <p:spPr>
          <a:xfrm rot="5400000" flipH="1" flipV="1">
            <a:off x="6788626" y="4814079"/>
            <a:ext cx="18185" cy="769048"/>
          </a:xfrm>
          <a:prstGeom prst="bentConnector3">
            <a:avLst>
              <a:gd name="adj1" fmla="val 135708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35" idx="2"/>
          </p:cNvCxnSpPr>
          <p:nvPr/>
        </p:nvCxnSpPr>
        <p:spPr>
          <a:xfrm>
            <a:off x="6790080" y="3999176"/>
            <a:ext cx="2751" cy="9635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35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5166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아군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5167" y="5021629"/>
            <a:ext cx="2960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소환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아군 유닛의 소환 및 사망 시에 발생하는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로직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개발 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)</a:t>
            </a:r>
          </a:p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아군 유닛들의 동작들을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6" y="3946107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전투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855166" y="4519519"/>
            <a:ext cx="28519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6061104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적군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9267045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기타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9267044" y="4998822"/>
            <a:ext cx="2851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화면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실시간으로 벌어지는 전장을 확인하기 위해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화면을 좌우로 이동할 수 있는 기능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난이도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유닛들의 정보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체력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공격력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소비 재화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보상 재화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등을 난이도의 따라 다르게 설정되도록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과녁">
            <a:extLst>
              <a:ext uri="{FF2B5EF4-FFF2-40B4-BE49-F238E27FC236}">
                <a16:creationId xmlns:a16="http://schemas.microsoft.com/office/drawing/2014/main" id="{741088C4-E0AC-FC8E-07AB-29073AD2B0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3303" y="4026312"/>
            <a:ext cx="423851" cy="423851"/>
          </a:xfrm>
          <a:prstGeom prst="rect">
            <a:avLst/>
          </a:prstGeom>
        </p:spPr>
      </p:pic>
      <p:pic>
        <p:nvPicPr>
          <p:cNvPr id="29" name="그래픽 28" descr="계층 구조형">
            <a:extLst>
              <a:ext uri="{FF2B5EF4-FFF2-40B4-BE49-F238E27FC236}">
                <a16:creationId xmlns:a16="http://schemas.microsoft.com/office/drawing/2014/main" id="{8BFBF87A-BEE0-4996-8C25-EA10C6C840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6061105" y="4986781"/>
            <a:ext cx="29601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소환 관리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유닛의 등장 및 퇴장 시에 발생하는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로직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개발 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각각의 모션 및 어느 시점에 등장하고 어떨 때 유닛이 퇴장 하는 지 등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</a:p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동작 관리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전진하거나 공격 및 피격을 당하는 등 적군 유닛들의 동작들을 개발</a:t>
            </a:r>
            <a:endParaRPr lang="en-US" altLang="ko-KR" sz="14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66" y="1097242"/>
            <a:ext cx="8915397" cy="2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84246" y="462878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획득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84245" y="5037912"/>
            <a:ext cx="431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획득할 수 있는 수단과 관련된 것들과 그에 따라 발생하는 로직들을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7" y="3973502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재화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884246" y="4488478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315F46-4623-1EA5-32E4-75D9A8DDD60B}"/>
              </a:ext>
            </a:extLst>
          </p:cNvPr>
          <p:cNvSpPr txBox="1"/>
          <p:nvPr/>
        </p:nvSpPr>
        <p:spPr>
          <a:xfrm>
            <a:off x="7194368" y="4627389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사용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BE1A9-1B3B-417B-A7E1-82B6DABBEA58}"/>
              </a:ext>
            </a:extLst>
          </p:cNvPr>
          <p:cNvSpPr txBox="1"/>
          <p:nvPr/>
        </p:nvSpPr>
        <p:spPr>
          <a:xfrm>
            <a:off x="7194368" y="5037912"/>
            <a:ext cx="451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재화를 사용할 수 있는 수단과 관련된 것들과 그에 따라 발생하는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로직들을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개발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928D88-D54C-709E-0CB8-81E8240A3E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2200" y="3996041"/>
            <a:ext cx="492437" cy="492437"/>
          </a:xfrm>
          <a:prstGeom prst="rect">
            <a:avLst/>
          </a:prstGeom>
        </p:spPr>
      </p:pic>
      <p:pic>
        <p:nvPicPr>
          <p:cNvPr id="22" name="그래픽 21" descr="계층 구조형">
            <a:extLst>
              <a:ext uri="{FF2B5EF4-FFF2-40B4-BE49-F238E27FC236}">
                <a16:creationId xmlns:a16="http://schemas.microsoft.com/office/drawing/2014/main" id="{36B7ECDD-69A3-458D-B3C8-B53A849A7F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66" y="1097242"/>
            <a:ext cx="8915397" cy="2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41B3D-F408-47AE-B51F-580B025485FC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DE9DC-F048-20F0-5B1D-D3341F8B6A39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C48-A10D-04B4-2293-2EE4EB9D6E94}"/>
              </a:ext>
            </a:extLst>
          </p:cNvPr>
          <p:cNvSpPr txBox="1"/>
          <p:nvPr/>
        </p:nvSpPr>
        <p:spPr>
          <a:xfrm>
            <a:off x="2859522" y="4616193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계정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163DD0-CC73-84B6-E2A8-A4552B9F447F}"/>
              </a:ext>
            </a:extLst>
          </p:cNvPr>
          <p:cNvSpPr txBox="1"/>
          <p:nvPr/>
        </p:nvSpPr>
        <p:spPr>
          <a:xfrm>
            <a:off x="2855166" y="3999758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계정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22D99C-771A-16A4-25F6-2057D8843DE3}"/>
              </a:ext>
            </a:extLst>
          </p:cNvPr>
          <p:cNvCxnSpPr>
            <a:cxnSpLocks/>
          </p:cNvCxnSpPr>
          <p:nvPr/>
        </p:nvCxnSpPr>
        <p:spPr>
          <a:xfrm>
            <a:off x="2910321" y="4491264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3B61C2-37B0-C573-4E2C-AD395F92C769}"/>
              </a:ext>
            </a:extLst>
          </p:cNvPr>
          <p:cNvSpPr txBox="1"/>
          <p:nvPr/>
        </p:nvSpPr>
        <p:spPr>
          <a:xfrm>
            <a:off x="7642232" y="4614634"/>
            <a:ext cx="28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2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기록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관리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8BD2-6C98-F1D7-EE42-F0CD3892DC69}"/>
              </a:ext>
            </a:extLst>
          </p:cNvPr>
          <p:cNvSpPr txBox="1"/>
          <p:nvPr/>
        </p:nvSpPr>
        <p:spPr>
          <a:xfrm>
            <a:off x="7642237" y="5016303"/>
            <a:ext cx="4128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클리어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한 난이도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클리어</a:t>
            </a:r>
            <a:r>
              <a:rPr kumimoji="0" lang="ko-KR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 당시의 남은 체력</a:t>
            </a:r>
            <a:r>
              <a:rPr kumimoji="0" lang="en-US" altLang="ko-KR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남은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/>
                <a:cs typeface="둥근모꼴" panose="020B0500000000000000" pitchFamily="50" charset="-127"/>
              </a:rPr>
              <a:t>재화 등을 바탕으로 산출한 점수를 기록할 수 있도록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/>
              <a:cs typeface="둥근모꼴" panose="020B0500000000000000" pitchFamily="50" charset="-127"/>
            </a:endParaRP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0B9E66A3-A6DA-A90F-1CCC-657C0255BE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0879" y="4020505"/>
            <a:ext cx="470759" cy="470759"/>
          </a:xfrm>
          <a:prstGeom prst="rect">
            <a:avLst/>
          </a:prstGeom>
        </p:spPr>
      </p:pic>
      <p:pic>
        <p:nvPicPr>
          <p:cNvPr id="27" name="그래픽 26" descr="계층 구조형">
            <a:extLst>
              <a:ext uri="{FF2B5EF4-FFF2-40B4-BE49-F238E27FC236}">
                <a16:creationId xmlns:a16="http://schemas.microsoft.com/office/drawing/2014/main" id="{05110F80-CB38-41EC-84F3-8A9099441F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66" y="1097242"/>
            <a:ext cx="8915397" cy="2855213"/>
          </a:xfrm>
          <a:prstGeom prst="rect">
            <a:avLst/>
          </a:prstGeom>
        </p:spPr>
      </p:pic>
      <p:sp>
        <p:nvSpPr>
          <p:cNvPr id="29" name="TextBox 27">
            <a:extLst>
              <a:ext uri="{FF2B5EF4-FFF2-40B4-BE49-F238E27FC236}">
                <a16:creationId xmlns:a16="http://schemas.microsoft.com/office/drawing/2014/main" id="{60031C00-E8DF-9A92-8F99-EAA5CDB4C3BB}"/>
              </a:ext>
            </a:extLst>
          </p:cNvPr>
          <p:cNvSpPr txBox="1"/>
          <p:nvPr/>
        </p:nvSpPr>
        <p:spPr>
          <a:xfrm>
            <a:off x="2859526" y="5014744"/>
            <a:ext cx="478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계정의 생성 및 수정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불러오기 등 계정 유지에 필요한 부분들을 개발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13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A8EDD0-FF34-EC1F-4916-C2E22E8A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66" y="978024"/>
            <a:ext cx="9088016" cy="295255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EAAC2-C032-426A-B14E-D37FF0443CD6}"/>
              </a:ext>
            </a:extLst>
          </p:cNvPr>
          <p:cNvSpPr txBox="1"/>
          <p:nvPr/>
        </p:nvSpPr>
        <p:spPr>
          <a:xfrm>
            <a:off x="2913485" y="4475755"/>
            <a:ext cx="8857078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유저가 아이디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비밀번호를 입력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유저 테이블에서 해당하는 레코드가 존재한다면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기록 테이블에서 해당 아이디의 진행 상황들을 불러와 로그인 화면 출력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371600" marR="0" lvl="3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4. 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후 게임을 진행하며 변화하는 데이터들을 각각의 테이블에 기록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F02C5-4E35-69C5-E119-3B8A9D573C83}"/>
              </a:ext>
            </a:extLst>
          </p:cNvPr>
          <p:cNvSpPr txBox="1"/>
          <p:nvPr/>
        </p:nvSpPr>
        <p:spPr>
          <a:xfrm>
            <a:off x="2921106" y="3966944"/>
            <a:ext cx="478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간략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01A0C9-CDD0-8201-1898-2D5AD16D05E5}"/>
              </a:ext>
            </a:extLst>
          </p:cNvPr>
          <p:cNvCxnSpPr>
            <a:cxnSpLocks/>
          </p:cNvCxnSpPr>
          <p:nvPr/>
        </p:nvCxnSpPr>
        <p:spPr>
          <a:xfrm>
            <a:off x="3022706" y="4503173"/>
            <a:ext cx="2750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래픽 5" descr="교사">
            <a:extLst>
              <a:ext uri="{FF2B5EF4-FFF2-40B4-BE49-F238E27FC236}">
                <a16:creationId xmlns:a16="http://schemas.microsoft.com/office/drawing/2014/main" id="{37C4392E-2A8B-9C7D-B144-CDF8C8B5C0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1432" y="3976415"/>
            <a:ext cx="461665" cy="4616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A5E77536-65A3-415F-9D9E-787462FF3B4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81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다이어그램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6D840B-32E4-94D4-410E-51D8F2CFB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90" y="1308702"/>
            <a:ext cx="7781647" cy="5549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D458C7-ABA3-C3CD-0EA3-E35ABC0399B7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1E616-10F5-C59D-B8B1-A654E7968255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B3A7A1-6847-1CCA-8689-0A3BE10B271D}"/>
              </a:ext>
            </a:extLst>
          </p:cNvPr>
          <p:cNvSpPr txBox="1"/>
          <p:nvPr/>
        </p:nvSpPr>
        <p:spPr>
          <a:xfrm>
            <a:off x="102638" y="2985323"/>
            <a:ext cx="23793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4E7E3-3B29-3927-54E1-6707F8ADACED}"/>
              </a:ext>
            </a:extLst>
          </p:cNvPr>
          <p:cNvSpPr txBox="1"/>
          <p:nvPr/>
        </p:nvSpPr>
        <p:spPr>
          <a:xfrm>
            <a:off x="102638" y="3691981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pic>
        <p:nvPicPr>
          <p:cNvPr id="13" name="그래픽 12" descr="계층 구조형">
            <a:extLst>
              <a:ext uri="{FF2B5EF4-FFF2-40B4-BE49-F238E27FC236}">
                <a16:creationId xmlns:a16="http://schemas.microsoft.com/office/drawing/2014/main" id="{AD372404-DCF9-433B-A6CF-C78663E02E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9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기능 분석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·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1170D-85DD-BC1E-5141-8F1D80DED799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 흐름도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A1B75-F060-4F36-7060-86FDCD67F046}"/>
              </a:ext>
            </a:extLst>
          </p:cNvPr>
          <p:cNvSpPr txBox="1"/>
          <p:nvPr/>
        </p:nvSpPr>
        <p:spPr>
          <a:xfrm>
            <a:off x="121298" y="16589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작업분할 구조도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E3C3A-4149-4FC4-082A-6E56DEE76966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유스케이스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다이어그램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11FC-24A3-533B-AB96-4998C3AA5688}"/>
              </a:ext>
            </a:extLst>
          </p:cNvPr>
          <p:cNvSpPr txBox="1"/>
          <p:nvPr/>
        </p:nvSpPr>
        <p:spPr>
          <a:xfrm>
            <a:off x="102638" y="369198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994351-1EC9-0C75-57CA-06C25EED9A7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데이터베이스 설계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103D-864F-0352-57DB-1EFFFE02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9" y="1259267"/>
            <a:ext cx="5034117" cy="53201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0C03E6-3FAE-6E5E-229C-96D41C68A05F}"/>
              </a:ext>
            </a:extLst>
          </p:cNvPr>
          <p:cNvSpPr txBox="1"/>
          <p:nvPr/>
        </p:nvSpPr>
        <p:spPr>
          <a:xfrm>
            <a:off x="8097450" y="1658978"/>
            <a:ext cx="28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609BF6-BF67-D6C5-C566-455C84635449}"/>
              </a:ext>
            </a:extLst>
          </p:cNvPr>
          <p:cNvCxnSpPr>
            <a:cxnSpLocks/>
          </p:cNvCxnSpPr>
          <p:nvPr/>
        </p:nvCxnSpPr>
        <p:spPr>
          <a:xfrm>
            <a:off x="8199049" y="2195207"/>
            <a:ext cx="13751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E529778F-66FC-A15C-EC94-F329E8AAD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2283" y="1658978"/>
            <a:ext cx="461961" cy="4619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34A867-00FE-607B-6F36-D54CA875C31C}"/>
              </a:ext>
            </a:extLst>
          </p:cNvPr>
          <p:cNvSpPr txBox="1"/>
          <p:nvPr/>
        </p:nvSpPr>
        <p:spPr>
          <a:xfrm>
            <a:off x="8137858" y="2301533"/>
            <a:ext cx="3632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아이디를 외래키로 사용하여 각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테이블에서 해당 유저의 아이디 값의 데이터를 사용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시 유저 테이블로부터 받은 아이디를 기록 테이블에서 찾아 해당 정보를 토대로 화면 출력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유닛 테이블의 레벨은 해당 유닛의 업그레이드 횟수를 의미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업적 테이블의 각 필드는 해당 업적의 달성 여부를 저장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달성 했으면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0</a:t>
            </a:r>
          </a:p>
          <a:p>
            <a:pPr marL="400050" marR="0" lvl="0" indent="-4000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아이템 테이블의 각 필드 또한 해당 아이템을 가지고 있으면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1,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아니라면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저장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계층 구조형">
            <a:extLst>
              <a:ext uri="{FF2B5EF4-FFF2-40B4-BE49-F238E27FC236}">
                <a16:creationId xmlns:a16="http://schemas.microsoft.com/office/drawing/2014/main" id="{178BB3D7-219D-4D21-9540-CBBCDE51F2D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5881" y="153371"/>
            <a:ext cx="827303" cy="8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화면의 구성 및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2B24F2-2447-4A57-BE3F-0F71C4D7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15" y="1686455"/>
            <a:ext cx="3485089" cy="34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모서리가 둥근 직사각형 25">
            <a:extLst>
              <a:ext uri="{FF2B5EF4-FFF2-40B4-BE49-F238E27FC236}">
                <a16:creationId xmlns:a16="http://schemas.microsoft.com/office/drawing/2014/main" id="{37DFCB7E-D86C-0349-4278-FC082C39DBF1}"/>
              </a:ext>
            </a:extLst>
          </p:cNvPr>
          <p:cNvSpPr/>
          <p:nvPr/>
        </p:nvSpPr>
        <p:spPr>
          <a:xfrm>
            <a:off x="6790019" y="1664339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021D7E42-BFEA-6C29-E4A4-371919EE203A}"/>
              </a:ext>
            </a:extLst>
          </p:cNvPr>
          <p:cNvSpPr/>
          <p:nvPr/>
        </p:nvSpPr>
        <p:spPr>
          <a:xfrm>
            <a:off x="6790019" y="2652857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DDB362FA-8892-A6B7-5FB9-D76C3331FF02}"/>
              </a:ext>
            </a:extLst>
          </p:cNvPr>
          <p:cNvSpPr/>
          <p:nvPr/>
        </p:nvSpPr>
        <p:spPr>
          <a:xfrm>
            <a:off x="4432143" y="3552386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8CBEE3FB-8BB6-5712-1E9F-4285DA889A05}"/>
              </a:ext>
            </a:extLst>
          </p:cNvPr>
          <p:cNvSpPr/>
          <p:nvPr/>
        </p:nvSpPr>
        <p:spPr>
          <a:xfrm>
            <a:off x="9246349" y="3562642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EAF0AFED-A3BE-9119-13BE-A9FEA01BA279}"/>
              </a:ext>
            </a:extLst>
          </p:cNvPr>
          <p:cNvSpPr/>
          <p:nvPr/>
        </p:nvSpPr>
        <p:spPr>
          <a:xfrm>
            <a:off x="4432143" y="4443788"/>
            <a:ext cx="198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sp>
        <p:nvSpPr>
          <p:cNvPr id="26" name="모서리가 둥근 직사각형 8">
            <a:extLst>
              <a:ext uri="{FF2B5EF4-FFF2-40B4-BE49-F238E27FC236}">
                <a16:creationId xmlns:a16="http://schemas.microsoft.com/office/drawing/2014/main" id="{0A402C03-ED54-EDC8-B91D-0167170A57AF}"/>
              </a:ext>
            </a:extLst>
          </p:cNvPr>
          <p:cNvSpPr/>
          <p:nvPr/>
        </p:nvSpPr>
        <p:spPr>
          <a:xfrm>
            <a:off x="366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화면</a:t>
            </a: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92C8A7B-D939-A3AD-4EED-412C233801B4}"/>
              </a:ext>
            </a:extLst>
          </p:cNvPr>
          <p:cNvSpPr/>
          <p:nvPr/>
        </p:nvSpPr>
        <p:spPr>
          <a:xfrm>
            <a:off x="5553619" y="5227749"/>
            <a:ext cx="1620000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실패 화면</a:t>
            </a:r>
          </a:p>
        </p:txBody>
      </p:sp>
      <p:sp>
        <p:nvSpPr>
          <p:cNvPr id="28" name="위쪽/아래쪽 화살표 21">
            <a:extLst>
              <a:ext uri="{FF2B5EF4-FFF2-40B4-BE49-F238E27FC236}">
                <a16:creationId xmlns:a16="http://schemas.microsoft.com/office/drawing/2014/main" id="{73D52769-0410-B556-AD6D-8642AACE6AE5}"/>
              </a:ext>
            </a:extLst>
          </p:cNvPr>
          <p:cNvSpPr/>
          <p:nvPr/>
        </p:nvSpPr>
        <p:spPr>
          <a:xfrm>
            <a:off x="7677250" y="2225053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위쪽/아래쪽 화살표 26">
            <a:extLst>
              <a:ext uri="{FF2B5EF4-FFF2-40B4-BE49-F238E27FC236}">
                <a16:creationId xmlns:a16="http://schemas.microsoft.com/office/drawing/2014/main" id="{8DA6ED68-A836-F6E2-2ABD-85D1627B94FF}"/>
              </a:ext>
            </a:extLst>
          </p:cNvPr>
          <p:cNvSpPr/>
          <p:nvPr/>
        </p:nvSpPr>
        <p:spPr>
          <a:xfrm rot="18927440">
            <a:off x="8975767" y="2842309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위쪽/아래쪽 화살표 29">
            <a:extLst>
              <a:ext uri="{FF2B5EF4-FFF2-40B4-BE49-F238E27FC236}">
                <a16:creationId xmlns:a16="http://schemas.microsoft.com/office/drawing/2014/main" id="{E1B0EFD7-CFF1-B39C-5F88-BF5ACD023F66}"/>
              </a:ext>
            </a:extLst>
          </p:cNvPr>
          <p:cNvSpPr/>
          <p:nvPr/>
        </p:nvSpPr>
        <p:spPr>
          <a:xfrm rot="2530441">
            <a:off x="6265029" y="2839383"/>
            <a:ext cx="360000" cy="72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위쪽/아래쪽 화살표 35">
            <a:extLst>
              <a:ext uri="{FF2B5EF4-FFF2-40B4-BE49-F238E27FC236}">
                <a16:creationId xmlns:a16="http://schemas.microsoft.com/office/drawing/2014/main" id="{B2B4F6EC-9A8B-345E-DB7F-6417310A4AFB}"/>
              </a:ext>
            </a:extLst>
          </p:cNvPr>
          <p:cNvSpPr/>
          <p:nvPr/>
        </p:nvSpPr>
        <p:spPr>
          <a:xfrm rot="18927440">
            <a:off x="6141516" y="4929735"/>
            <a:ext cx="180000" cy="360000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왼쪽으로 구부러진 화살표 37">
            <a:extLst>
              <a:ext uri="{FF2B5EF4-FFF2-40B4-BE49-F238E27FC236}">
                <a16:creationId xmlns:a16="http://schemas.microsoft.com/office/drawing/2014/main" id="{D8D2050D-CA29-C829-EB90-FE7534B8E832}"/>
              </a:ext>
            </a:extLst>
          </p:cNvPr>
          <p:cNvSpPr/>
          <p:nvPr/>
        </p:nvSpPr>
        <p:spPr>
          <a:xfrm rot="12301189">
            <a:off x="3671600" y="3797717"/>
            <a:ext cx="515351" cy="1341447"/>
          </a:xfrm>
          <a:prstGeom prst="curvedLeftArrow">
            <a:avLst>
              <a:gd name="adj1" fmla="val 25000"/>
              <a:gd name="adj2" fmla="val 50000"/>
              <a:gd name="adj3" fmla="val 48886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3" name="오른쪽으로 구부러진 화살표 38">
            <a:extLst>
              <a:ext uri="{FF2B5EF4-FFF2-40B4-BE49-F238E27FC236}">
                <a16:creationId xmlns:a16="http://schemas.microsoft.com/office/drawing/2014/main" id="{2DEC262E-C42B-41AF-0F8A-C7FAE1E5EC02}"/>
              </a:ext>
            </a:extLst>
          </p:cNvPr>
          <p:cNvSpPr/>
          <p:nvPr/>
        </p:nvSpPr>
        <p:spPr>
          <a:xfrm rot="8839851">
            <a:off x="6752983" y="3718950"/>
            <a:ext cx="515351" cy="1341447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오른쪽 화살표 40">
            <a:extLst>
              <a:ext uri="{FF2B5EF4-FFF2-40B4-BE49-F238E27FC236}">
                <a16:creationId xmlns:a16="http://schemas.microsoft.com/office/drawing/2014/main" id="{402BA3FB-16D8-4D7A-3205-E40020D35B3A}"/>
              </a:ext>
            </a:extLst>
          </p:cNvPr>
          <p:cNvSpPr/>
          <p:nvPr/>
        </p:nvSpPr>
        <p:spPr>
          <a:xfrm rot="8309512">
            <a:off x="4401018" y="4986344"/>
            <a:ext cx="318897" cy="239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오른쪽 화살표 41">
            <a:extLst>
              <a:ext uri="{FF2B5EF4-FFF2-40B4-BE49-F238E27FC236}">
                <a16:creationId xmlns:a16="http://schemas.microsoft.com/office/drawing/2014/main" id="{ADFFBDCF-BBCC-C660-55A3-0C874E69E836}"/>
              </a:ext>
            </a:extLst>
          </p:cNvPr>
          <p:cNvSpPr/>
          <p:nvPr/>
        </p:nvSpPr>
        <p:spPr>
          <a:xfrm rot="5400000">
            <a:off x="5238619" y="4128788"/>
            <a:ext cx="360000" cy="270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7DF1D321-A0C0-1DA1-468C-890D64355D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5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D97C315-9405-D28D-2B93-7FDA20E1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24" y="1456063"/>
            <a:ext cx="3945873" cy="3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6" name="내용 개체 틀 5">
            <a:extLst>
              <a:ext uri="{FF2B5EF4-FFF2-40B4-BE49-F238E27FC236}">
                <a16:creationId xmlns:a16="http://schemas.microsoft.com/office/drawing/2014/main" id="{903013F3-83C1-465A-FEFB-88C260808C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43" y="2296951"/>
            <a:ext cx="4279871" cy="200365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53358345-E2F6-CBC8-5C8C-75ACF305393A}"/>
              </a:ext>
            </a:extLst>
          </p:cNvPr>
          <p:cNvSpPr/>
          <p:nvPr/>
        </p:nvSpPr>
        <p:spPr>
          <a:xfrm>
            <a:off x="3464664" y="2145618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E670C9C8-BBB9-7C17-206E-4248DB4DECC5}"/>
              </a:ext>
            </a:extLst>
          </p:cNvPr>
          <p:cNvSpPr/>
          <p:nvPr/>
        </p:nvSpPr>
        <p:spPr>
          <a:xfrm>
            <a:off x="3678358" y="2294247"/>
            <a:ext cx="982744" cy="100453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8">
            <a:extLst>
              <a:ext uri="{FF2B5EF4-FFF2-40B4-BE49-F238E27FC236}">
                <a16:creationId xmlns:a16="http://schemas.microsoft.com/office/drawing/2014/main" id="{8E025807-1562-8B8A-31D0-90A8469A729D}"/>
              </a:ext>
            </a:extLst>
          </p:cNvPr>
          <p:cNvSpPr/>
          <p:nvPr/>
        </p:nvSpPr>
        <p:spPr>
          <a:xfrm>
            <a:off x="4953000" y="2315127"/>
            <a:ext cx="3024514" cy="198547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20C6DF-322C-66D7-F136-4C49FFEF7338}"/>
              </a:ext>
            </a:extLst>
          </p:cNvPr>
          <p:cNvSpPr/>
          <p:nvPr/>
        </p:nvSpPr>
        <p:spPr>
          <a:xfrm>
            <a:off x="4809669" y="2315127"/>
            <a:ext cx="204051" cy="23634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로그인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5" y="4347107"/>
            <a:ext cx="77629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아이디와 패스워드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입력창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아이디와 패스워드를 입력하여 로그인을 할 수 있는 입력 창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입력한 값이 유저 테이블에 없다면 실패 창을 띄워주고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있다면 </a:t>
            </a:r>
            <a:r>
              <a:rPr lang="en-US" altLang="ko-KR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대기화면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7935E5-6A22-2C6E-8583-B64CAA6F332C}"/>
              </a:ext>
            </a:extLst>
          </p:cNvPr>
          <p:cNvSpPr txBox="1"/>
          <p:nvPr/>
        </p:nvSpPr>
        <p:spPr>
          <a:xfrm>
            <a:off x="2836505" y="5485880"/>
            <a:ext cx="77629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로그인 화면의 배경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화면의 배경으로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타이틀과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인게임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내 플레이 화면을 간략하게 보여줌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래픽 5" descr="열린 자물쇠">
            <a:extLst>
              <a:ext uri="{FF2B5EF4-FFF2-40B4-BE49-F238E27FC236}">
                <a16:creationId xmlns:a16="http://schemas.microsoft.com/office/drawing/2014/main" id="{47A2C889-C7CA-5B2E-1057-20487D5052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4260" y="1163712"/>
            <a:ext cx="563254" cy="531465"/>
          </a:xfrm>
          <a:prstGeom prst="rect">
            <a:avLst/>
          </a:prstGeom>
        </p:spPr>
      </p:pic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7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대기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836504" y="4192373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LAY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본격적인 인게임으로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선택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CBAF75-1648-16A1-0B75-84C66A5A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73" y="2155811"/>
            <a:ext cx="4319241" cy="1947392"/>
          </a:xfrm>
          <a:prstGeom prst="rect">
            <a:avLst/>
          </a:prstGeom>
        </p:spPr>
      </p:pic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84D16E82-3317-FD62-522B-37F83543DD98}"/>
              </a:ext>
            </a:extLst>
          </p:cNvPr>
          <p:cNvSpPr/>
          <p:nvPr/>
        </p:nvSpPr>
        <p:spPr>
          <a:xfrm>
            <a:off x="5969786" y="2622081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442B28BD-7AE6-FDAE-F169-6B06FD1DC888}"/>
              </a:ext>
            </a:extLst>
          </p:cNvPr>
          <p:cNvSpPr/>
          <p:nvPr/>
        </p:nvSpPr>
        <p:spPr>
          <a:xfrm>
            <a:off x="5969786" y="3183534"/>
            <a:ext cx="1718438" cy="5487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11">
            <a:extLst>
              <a:ext uri="{FF2B5EF4-FFF2-40B4-BE49-F238E27FC236}">
                <a16:creationId xmlns:a16="http://schemas.microsoft.com/office/drawing/2014/main" id="{7FE1D14E-6104-080F-FC47-D476B3EE61B9}"/>
              </a:ext>
            </a:extLst>
          </p:cNvPr>
          <p:cNvSpPr/>
          <p:nvPr/>
        </p:nvSpPr>
        <p:spPr>
          <a:xfrm>
            <a:off x="3734220" y="3708318"/>
            <a:ext cx="403486" cy="32067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7D466283-B49A-FBCD-7834-B8CBCC42117F}"/>
              </a:ext>
            </a:extLst>
          </p:cNvPr>
          <p:cNvSpPr/>
          <p:nvPr/>
        </p:nvSpPr>
        <p:spPr>
          <a:xfrm flipV="1">
            <a:off x="7572231" y="3737000"/>
            <a:ext cx="442357" cy="4159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601098B-0342-F74C-310B-2FAEA76F9327}"/>
              </a:ext>
            </a:extLst>
          </p:cNvPr>
          <p:cNvSpPr/>
          <p:nvPr/>
        </p:nvSpPr>
        <p:spPr>
          <a:xfrm>
            <a:off x="5817894" y="2519013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6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922E4D9-18FF-7D7D-FADA-309A9747197B}"/>
              </a:ext>
            </a:extLst>
          </p:cNvPr>
          <p:cNvSpPr/>
          <p:nvPr/>
        </p:nvSpPr>
        <p:spPr>
          <a:xfrm>
            <a:off x="5817894" y="3094185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9EA1E2-F070-2627-027E-F5ECB3BA44F7}"/>
              </a:ext>
            </a:extLst>
          </p:cNvPr>
          <p:cNvSpPr/>
          <p:nvPr/>
        </p:nvSpPr>
        <p:spPr>
          <a:xfrm>
            <a:off x="7478923" y="3649676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EE2BCBD-8366-67F5-01CF-2AD9CC40A5F8}"/>
              </a:ext>
            </a:extLst>
          </p:cNvPr>
          <p:cNvSpPr/>
          <p:nvPr/>
        </p:nvSpPr>
        <p:spPr>
          <a:xfrm>
            <a:off x="3582328" y="3587862"/>
            <a:ext cx="151892" cy="17869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836504" y="5457219"/>
            <a:ext cx="4227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SHOP</a:t>
            </a: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이용할 수 있는 상점으로 들어갈 수 있게 해주는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IV.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상점 화면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2272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이전 화면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계정으로 로그인 하기 위해 이전 화면으로 돌아가야 할 때 사용하는 버튼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로그인 화면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399174" y="5487996"/>
            <a:ext cx="42272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환경 설정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볼륨 조절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알림 설정 등 세부 환경 설정을 변경하고자 할 때 사용하는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홈">
            <a:extLst>
              <a:ext uri="{FF2B5EF4-FFF2-40B4-BE49-F238E27FC236}">
                <a16:creationId xmlns:a16="http://schemas.microsoft.com/office/drawing/2014/main" id="{B7014465-1A72-4945-1BE7-CE882B2036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2105" y="1179223"/>
            <a:ext cx="475409" cy="523220"/>
          </a:xfrm>
          <a:prstGeom prst="rect">
            <a:avLst/>
          </a:prstGeom>
        </p:spPr>
      </p:pic>
      <p:pic>
        <p:nvPicPr>
          <p:cNvPr id="33" name="그래픽 32" descr="스마트폰">
            <a:extLst>
              <a:ext uri="{FF2B5EF4-FFF2-40B4-BE49-F238E27FC236}">
                <a16:creationId xmlns:a16="http://schemas.microsoft.com/office/drawing/2014/main" id="{25C5DE24-F787-5632-AD84-E6CBC47F38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778EE1-C78E-3880-9B2D-773E761F3A8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B8033B-ACC1-1AC1-24EF-8CD02330982B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C5BFD4-5728-753E-5515-B50964D17CC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19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선택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각 라운드를 터치하면 해당 라운드에 해당하는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플레이 화면으로 이동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이전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클리어하지 않았다면 다음 라운드를 선택할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②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PREVIOUS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첫 월드일 경우 터치할 수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③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NEXT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다음 월드로 이동함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마지막 월드일 경우 터치할 수 없음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④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클릭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3" name="Picture 2" descr="screenshot">
            <a:extLst>
              <a:ext uri="{FF2B5EF4-FFF2-40B4-BE49-F238E27FC236}">
                <a16:creationId xmlns:a16="http://schemas.microsoft.com/office/drawing/2014/main" id="{832F8DDD-E606-B315-9537-39F45829E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0" y="2102079"/>
            <a:ext cx="4346745" cy="20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E28AEE72-2701-8A8C-157A-AC741C6E3BA8}"/>
              </a:ext>
            </a:extLst>
          </p:cNvPr>
          <p:cNvSpPr/>
          <p:nvPr/>
        </p:nvSpPr>
        <p:spPr>
          <a:xfrm>
            <a:off x="3796453" y="2317005"/>
            <a:ext cx="4021667" cy="14546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95E36E6D-ECEC-D5EC-1295-A2DC609887FE}"/>
              </a:ext>
            </a:extLst>
          </p:cNvPr>
          <p:cNvSpPr/>
          <p:nvPr/>
        </p:nvSpPr>
        <p:spPr>
          <a:xfrm>
            <a:off x="4489439" y="3809026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9">
            <a:extLst>
              <a:ext uri="{FF2B5EF4-FFF2-40B4-BE49-F238E27FC236}">
                <a16:creationId xmlns:a16="http://schemas.microsoft.com/office/drawing/2014/main" id="{AB026F5A-1180-EB10-413F-4C6F376A5982}"/>
              </a:ext>
            </a:extLst>
          </p:cNvPr>
          <p:cNvSpPr/>
          <p:nvPr/>
        </p:nvSpPr>
        <p:spPr>
          <a:xfrm>
            <a:off x="7345956" y="3771654"/>
            <a:ext cx="618151" cy="34281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885A4CC-ABD6-C065-8623-EB60C7ED03DC}"/>
              </a:ext>
            </a:extLst>
          </p:cNvPr>
          <p:cNvSpPr/>
          <p:nvPr/>
        </p:nvSpPr>
        <p:spPr>
          <a:xfrm>
            <a:off x="3658385" y="216554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D7CAA50-AEF4-2647-F2FA-C41E29AFD015}"/>
              </a:ext>
            </a:extLst>
          </p:cNvPr>
          <p:cNvSpPr/>
          <p:nvPr/>
        </p:nvSpPr>
        <p:spPr>
          <a:xfrm>
            <a:off x="4259150" y="3885012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5573961-8EFD-4898-F239-BFDD1038963B}"/>
              </a:ext>
            </a:extLst>
          </p:cNvPr>
          <p:cNvSpPr/>
          <p:nvPr/>
        </p:nvSpPr>
        <p:spPr>
          <a:xfrm>
            <a:off x="6132780" y="3898676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3E8138-15B3-1C5E-9BE6-C6AD44E9FBCA}"/>
              </a:ext>
            </a:extLst>
          </p:cNvPr>
          <p:cNvSpPr/>
          <p:nvPr/>
        </p:nvSpPr>
        <p:spPr>
          <a:xfrm>
            <a:off x="7168885" y="3802138"/>
            <a:ext cx="230289" cy="151459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797FE1A0-807B-4697-3C30-5118A1908878}"/>
              </a:ext>
            </a:extLst>
          </p:cNvPr>
          <p:cNvSpPr/>
          <p:nvPr/>
        </p:nvSpPr>
        <p:spPr>
          <a:xfrm>
            <a:off x="6378963" y="3816315"/>
            <a:ext cx="684777" cy="2981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표지판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5067" y="1231964"/>
            <a:ext cx="523221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BF8163-94F6-778D-60A5-84EF833D9C0F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6D86B1-2C93-71D7-FC16-FA932D7A037F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B89A6E-435C-577C-AC41-A1355E644339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5BAA56-BC93-83A2-DB4A-702E334B3148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959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상점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342858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상품 구매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② 에서 선택한 종류에서 구매할 수 있는 품목을 보여주고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품목을 터치하면 보유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코인에 따라 품목을 구매할 수 있음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74453"/>
            <a:ext cx="4951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BACK</a:t>
            </a: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 터치 시 이전 화면인 </a:t>
            </a:r>
            <a:r>
              <a:rPr lang="en-US" altLang="ko-KR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II. 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대기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277875" y="4343405"/>
            <a:ext cx="479282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구매 종목 선택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개의 버튼을 터치하면 해당하는 종류의 품목을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marL="1714500" lvl="3" indent="-342900">
              <a:buFont typeface="+mj-lt"/>
              <a:buAutoNum type="arabicParenR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Upgrade</a:t>
            </a:r>
          </a:p>
          <a:p>
            <a:pPr lvl="3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 유닛을 강화할 수 있음</a:t>
            </a:r>
            <a:endParaRPr lang="en-US" altLang="ko-KR" sz="10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2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Boost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내에서 사용할 수 있는 아이템을 구매할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marL="1714500" lvl="3" indent="-342900">
              <a:buAutoNum type="arabicParenR" startAt="3"/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Coin</a:t>
            </a:r>
          </a:p>
          <a:p>
            <a:pPr lvl="3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광고 시청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결제 </a:t>
            </a:r>
            <a:r>
              <a:rPr lang="ko-KR" altLang="en-US" sz="10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등으로 코인을 획득할 수 있음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키오스크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DC3FEE-175F-39DE-44BE-39686442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740" y="2088863"/>
            <a:ext cx="4319783" cy="2083316"/>
          </a:xfrm>
          <a:prstGeom prst="rect">
            <a:avLst/>
          </a:prstGeom>
        </p:spPr>
      </p:pic>
      <p:pic>
        <p:nvPicPr>
          <p:cNvPr id="27" name="Picture 2" descr="screenshot">
            <a:extLst>
              <a:ext uri="{FF2B5EF4-FFF2-40B4-BE49-F238E27FC236}">
                <a16:creationId xmlns:a16="http://schemas.microsoft.com/office/drawing/2014/main" id="{B64DAE90-2A56-EA45-71B3-815941F5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2812553"/>
            <a:ext cx="2223330" cy="12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creenshot">
            <a:extLst>
              <a:ext uri="{FF2B5EF4-FFF2-40B4-BE49-F238E27FC236}">
                <a16:creationId xmlns:a16="http://schemas.microsoft.com/office/drawing/2014/main" id="{668497F2-6430-3FF5-43B7-2D156564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40" y="1425323"/>
            <a:ext cx="2223330" cy="125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A93D5B60-C72D-4108-7499-57273F8554A4}"/>
              </a:ext>
            </a:extLst>
          </p:cNvPr>
          <p:cNvSpPr/>
          <p:nvPr/>
        </p:nvSpPr>
        <p:spPr>
          <a:xfrm>
            <a:off x="3708201" y="2171989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A2CA56-31AD-AB8B-58D7-771D5255F7E6}"/>
              </a:ext>
            </a:extLst>
          </p:cNvPr>
          <p:cNvSpPr/>
          <p:nvPr/>
        </p:nvSpPr>
        <p:spPr>
          <a:xfrm>
            <a:off x="3689690" y="3646590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6" name="모서리가 둥근 직사각형 10">
            <a:extLst>
              <a:ext uri="{FF2B5EF4-FFF2-40B4-BE49-F238E27FC236}">
                <a16:creationId xmlns:a16="http://schemas.microsoft.com/office/drawing/2014/main" id="{782B10EA-F634-9F60-FED6-5B6865D277F3}"/>
              </a:ext>
            </a:extLst>
          </p:cNvPr>
          <p:cNvSpPr/>
          <p:nvPr/>
        </p:nvSpPr>
        <p:spPr>
          <a:xfrm>
            <a:off x="4026385" y="2376292"/>
            <a:ext cx="3536492" cy="13838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17">
            <a:extLst>
              <a:ext uri="{FF2B5EF4-FFF2-40B4-BE49-F238E27FC236}">
                <a16:creationId xmlns:a16="http://schemas.microsoft.com/office/drawing/2014/main" id="{6AADC240-826D-4454-3BF4-85CCB4DB064E}"/>
              </a:ext>
            </a:extLst>
          </p:cNvPr>
          <p:cNvSpPr/>
          <p:nvPr/>
        </p:nvSpPr>
        <p:spPr>
          <a:xfrm>
            <a:off x="3900420" y="3796625"/>
            <a:ext cx="3132840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18">
            <a:extLst>
              <a:ext uri="{FF2B5EF4-FFF2-40B4-BE49-F238E27FC236}">
                <a16:creationId xmlns:a16="http://schemas.microsoft.com/office/drawing/2014/main" id="{D868E798-8F64-0096-7B2E-564C25974420}"/>
              </a:ext>
            </a:extLst>
          </p:cNvPr>
          <p:cNvSpPr/>
          <p:nvPr/>
        </p:nvSpPr>
        <p:spPr>
          <a:xfrm>
            <a:off x="7055274" y="3799804"/>
            <a:ext cx="594229" cy="38532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E95099D-3D02-846F-7BF3-67A0BA3DA76B}"/>
              </a:ext>
            </a:extLst>
          </p:cNvPr>
          <p:cNvSpPr/>
          <p:nvPr/>
        </p:nvSpPr>
        <p:spPr>
          <a:xfrm>
            <a:off x="6899130" y="3689273"/>
            <a:ext cx="226157" cy="226157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1" name="아래쪽 화살표 6">
            <a:extLst>
              <a:ext uri="{FF2B5EF4-FFF2-40B4-BE49-F238E27FC236}">
                <a16:creationId xmlns:a16="http://schemas.microsoft.com/office/drawing/2014/main" id="{4F3B9C2D-41C7-E8F2-47CA-C17A2BEC51E0}"/>
              </a:ext>
            </a:extLst>
          </p:cNvPr>
          <p:cNvSpPr/>
          <p:nvPr/>
        </p:nvSpPr>
        <p:spPr>
          <a:xfrm rot="17276598">
            <a:off x="8349346" y="3188086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9">
            <a:extLst>
              <a:ext uri="{FF2B5EF4-FFF2-40B4-BE49-F238E27FC236}">
                <a16:creationId xmlns:a16="http://schemas.microsoft.com/office/drawing/2014/main" id="{181460B8-7350-D62C-9228-3386A823A5F4}"/>
              </a:ext>
            </a:extLst>
          </p:cNvPr>
          <p:cNvSpPr/>
          <p:nvPr/>
        </p:nvSpPr>
        <p:spPr>
          <a:xfrm rot="14703854">
            <a:off x="8377697" y="2211988"/>
            <a:ext cx="216069" cy="436215"/>
          </a:xfrm>
          <a:prstGeom prst="downArrow">
            <a:avLst/>
          </a:prstGeom>
          <a:solidFill>
            <a:srgbClr val="00B0F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E7DD-0D89-C01A-9392-399E8A4E9A7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8BDD9-CEAA-7D53-C902-A04797B75E72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EB28ED-52A0-936D-6180-B090BD50501D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2107A-7711-DB68-4DBD-C63F29D522FE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478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전투 진행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아군이 공격하고 적군이 아군 타워를 부수고자 진격하는 플레이의 메인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5313495"/>
            <a:ext cx="4871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아군 타워 체력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아군의 타워 체력 현황을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적군 유닛에게 공격을 허용하면 점차 줄어들고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0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이 되면 클리어에 실패함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보유 코인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보유하고 있는 코인을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유닛을 처치할 때 마다 코인을 획득함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635C6-585C-9CCF-97D9-A36F0BF2440E}"/>
              </a:ext>
            </a:extLst>
          </p:cNvPr>
          <p:cNvSpPr txBox="1"/>
          <p:nvPr/>
        </p:nvSpPr>
        <p:spPr>
          <a:xfrm>
            <a:off x="7409827" y="5451645"/>
            <a:ext cx="4227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④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일시 정지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버튼을 터치하면 게임이 일시적으로 멈춤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한번 더 터치하면 다시 게임이 진행됨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4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5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6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omic Sans MS" panose="030F0702030302020204" pitchFamily="66" charset="0"/>
                <a:ea typeface="+mj-ea"/>
              </a:rPr>
              <a:t>7</a:t>
            </a:r>
            <a:endParaRPr lang="ko-KR" altLang="en-US" sz="1400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2FDB5C-6388-00A4-F142-EA79AFCF8CFC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C481ED-2359-FACF-C7F1-9079DCF94813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ECF8F-2791-0C39-A188-BFEE23D472B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165CC-4479-FD1E-3DCC-BD6F8793EB54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53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플레이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50" y="4191826"/>
            <a:ext cx="4871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⑤ 현재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현재 유저가 플레이 중인 라운드를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50" y="4881524"/>
            <a:ext cx="48719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스테이지 진행 현황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적 보스의 모습이 조그만 아이콘으로 표시되고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빨간 게이지로 현재 라운드 진행 상황을 알려줌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게이지가 가득 차면 해당 보스가 등장하고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모든 적 처치 시 해당 라운드를 클리어하게 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150358" y="4192373"/>
            <a:ext cx="47928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⑦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부스트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아이템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버튼을 터치하면 현재 보유중인 아이템들을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아이템을 터치하면 사용할 수 있음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칼 버튼 아래에 현재 유저가 사용한 지속 아이템의 지속 시간을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대상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1D4D6E84-AAFD-E302-344D-73EC533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5" y="2104946"/>
            <a:ext cx="4413172" cy="2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C54FB1A2-DCB0-4410-A299-CB15FEFB4BDF}"/>
              </a:ext>
            </a:extLst>
          </p:cNvPr>
          <p:cNvSpPr/>
          <p:nvPr/>
        </p:nvSpPr>
        <p:spPr>
          <a:xfrm>
            <a:off x="3626650" y="2178958"/>
            <a:ext cx="1031483" cy="1301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A2CA485-54AF-96E2-64BE-EB111B620821}"/>
              </a:ext>
            </a:extLst>
          </p:cNvPr>
          <p:cNvSpPr/>
          <p:nvPr/>
        </p:nvSpPr>
        <p:spPr>
          <a:xfrm>
            <a:off x="3458167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id="{FAA97EE8-1B32-3817-D076-982AA4D52329}"/>
              </a:ext>
            </a:extLst>
          </p:cNvPr>
          <p:cNvSpPr/>
          <p:nvPr/>
        </p:nvSpPr>
        <p:spPr>
          <a:xfrm>
            <a:off x="4788143" y="2149419"/>
            <a:ext cx="649582" cy="215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4A3F796D-7341-01EB-346B-D05FD359AA01}"/>
              </a:ext>
            </a:extLst>
          </p:cNvPr>
          <p:cNvSpPr/>
          <p:nvPr/>
        </p:nvSpPr>
        <p:spPr>
          <a:xfrm>
            <a:off x="5663026" y="2119782"/>
            <a:ext cx="235630" cy="2430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E0F667AD-3464-3016-9D92-13181006FFC2}"/>
              </a:ext>
            </a:extLst>
          </p:cNvPr>
          <p:cNvSpPr/>
          <p:nvPr/>
        </p:nvSpPr>
        <p:spPr>
          <a:xfrm>
            <a:off x="6166202" y="2181639"/>
            <a:ext cx="495322" cy="1708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23">
            <a:extLst>
              <a:ext uri="{FF2B5EF4-FFF2-40B4-BE49-F238E27FC236}">
                <a16:creationId xmlns:a16="http://schemas.microsoft.com/office/drawing/2014/main" id="{8D5C7145-865D-9B05-FA49-2F32F206618D}"/>
              </a:ext>
            </a:extLst>
          </p:cNvPr>
          <p:cNvSpPr/>
          <p:nvPr/>
        </p:nvSpPr>
        <p:spPr>
          <a:xfrm>
            <a:off x="6885679" y="2166962"/>
            <a:ext cx="1068843" cy="15582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24">
            <a:extLst>
              <a:ext uri="{FF2B5EF4-FFF2-40B4-BE49-F238E27FC236}">
                <a16:creationId xmlns:a16="http://schemas.microsoft.com/office/drawing/2014/main" id="{B55D0CC0-5239-4846-740F-F70952649816}"/>
              </a:ext>
            </a:extLst>
          </p:cNvPr>
          <p:cNvSpPr/>
          <p:nvPr/>
        </p:nvSpPr>
        <p:spPr>
          <a:xfrm>
            <a:off x="5760692" y="2352656"/>
            <a:ext cx="2133003" cy="3588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id="{1C56AB89-80B0-07AC-B305-5793BA6F2013}"/>
              </a:ext>
            </a:extLst>
          </p:cNvPr>
          <p:cNvSpPr/>
          <p:nvPr/>
        </p:nvSpPr>
        <p:spPr>
          <a:xfrm>
            <a:off x="3594164" y="2755998"/>
            <a:ext cx="4299531" cy="12818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75AFC9-9445-D959-AFD1-7CDF1D8D17D5}"/>
              </a:ext>
            </a:extLst>
          </p:cNvPr>
          <p:cNvSpPr/>
          <p:nvPr/>
        </p:nvSpPr>
        <p:spPr>
          <a:xfrm>
            <a:off x="3561867" y="2755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BA28A1-4E73-2529-5851-C79D9DDC07CB}"/>
              </a:ext>
            </a:extLst>
          </p:cNvPr>
          <p:cNvSpPr/>
          <p:nvPr/>
        </p:nvSpPr>
        <p:spPr>
          <a:xfrm>
            <a:off x="4675415" y="1923061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52BF58-96F7-AAF7-34ED-40970C0ED0C3}"/>
              </a:ext>
            </a:extLst>
          </p:cNvPr>
          <p:cNvSpPr/>
          <p:nvPr/>
        </p:nvSpPr>
        <p:spPr>
          <a:xfrm>
            <a:off x="5505487" y="1932254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C6933BD-1094-1B74-7739-E7E31E1CE4FB}"/>
              </a:ext>
            </a:extLst>
          </p:cNvPr>
          <p:cNvSpPr/>
          <p:nvPr/>
        </p:nvSpPr>
        <p:spPr>
          <a:xfrm>
            <a:off x="6027319" y="1954999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B6BBABE-345D-5FA8-2592-90987D515522}"/>
              </a:ext>
            </a:extLst>
          </p:cNvPr>
          <p:cNvSpPr/>
          <p:nvPr/>
        </p:nvSpPr>
        <p:spPr>
          <a:xfrm>
            <a:off x="6776421" y="1948023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337F2D-509A-F217-C24F-4B42D96F933A}"/>
              </a:ext>
            </a:extLst>
          </p:cNvPr>
          <p:cNvSpPr/>
          <p:nvPr/>
        </p:nvSpPr>
        <p:spPr>
          <a:xfrm>
            <a:off x="5593793" y="2313997"/>
            <a:ext cx="212355" cy="2248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A70A1-4144-90AB-79FC-B72CC0489698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DA34D-F174-590E-31FC-CD83EF201CDB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F6AA4B-B233-531E-1620-E1F019CD1E73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C5972C-E4E2-5D5C-7FB6-0747D46B44D5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902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</a:t>
            </a:r>
            <a:r>
              <a:rPr lang="ko-KR" altLang="en-US" sz="28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774849" y="4191826"/>
            <a:ext cx="4951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라운드 종료 화면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어 시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‘VICTORY’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문구와 함께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타워 체력에 따라 별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(1~3</a:t>
            </a:r>
            <a:r>
              <a:rPr lang="ko-KR" altLang="en-US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개</a:t>
            </a:r>
            <a:r>
              <a:rPr lang="en-US" altLang="ko-KR" sz="12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보여줌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클리어 실패 시에는 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‘You Lose’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라는 문구만 출력됨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BF61E-32F5-105B-78A3-C1D1AFEB1210}"/>
              </a:ext>
            </a:extLst>
          </p:cNvPr>
          <p:cNvSpPr txBox="1"/>
          <p:nvPr/>
        </p:nvSpPr>
        <p:spPr>
          <a:xfrm>
            <a:off x="2774849" y="5457219"/>
            <a:ext cx="4951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②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홈으로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다른 라운드를 선택하기 위해 선택 화면으로 돌아가기 위해 터치하는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</a:t>
            </a:r>
            <a:r>
              <a:rPr lang="en-US" altLang="ko-KR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III. </a:t>
            </a:r>
            <a:r>
              <a:rPr lang="ko-KR" altLang="en-US" sz="14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라운드 선택 화면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B603FB-0DA9-AAEB-84AB-DE4A63887EED}"/>
              </a:ext>
            </a:extLst>
          </p:cNvPr>
          <p:cNvSpPr txBox="1"/>
          <p:nvPr/>
        </p:nvSpPr>
        <p:spPr>
          <a:xfrm>
            <a:off x="7399174" y="4192373"/>
            <a:ext cx="47928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③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다시하기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해당 라운드를 다시 플레이할 수 있게 해주는 버튼</a:t>
            </a:r>
            <a:r>
              <a:rPr lang="en-US" altLang="ko-KR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터치 시 해당 라운드의 시작 화면으로 이동함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알람 시계">
            <a:extLst>
              <a:ext uri="{FF2B5EF4-FFF2-40B4-BE49-F238E27FC236}">
                <a16:creationId xmlns:a16="http://schemas.microsoft.com/office/drawing/2014/main" id="{C37C9E84-401F-1540-112B-6D8AC1D6AD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8831" y="1231964"/>
            <a:ext cx="455692" cy="455692"/>
          </a:xfrm>
          <a:prstGeom prst="rect">
            <a:avLst/>
          </a:prstGeom>
        </p:spPr>
      </p:pic>
      <p:pic>
        <p:nvPicPr>
          <p:cNvPr id="48" name="그래픽 47" descr="스마트폰">
            <a:extLst>
              <a:ext uri="{FF2B5EF4-FFF2-40B4-BE49-F238E27FC236}">
                <a16:creationId xmlns:a16="http://schemas.microsoft.com/office/drawing/2014/main" id="{E2298BD6-7BF4-D099-076D-9E2247C617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2C2D73-A11C-E566-A2A8-57D2A5256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259" y="2033545"/>
            <a:ext cx="4267257" cy="2060171"/>
          </a:xfrm>
          <a:prstGeom prst="rect">
            <a:avLst/>
          </a:prstGeom>
        </p:spPr>
      </p:pic>
      <p:sp>
        <p:nvSpPr>
          <p:cNvPr id="29" name="모서리가 둥근 직사각형 17">
            <a:extLst>
              <a:ext uri="{FF2B5EF4-FFF2-40B4-BE49-F238E27FC236}">
                <a16:creationId xmlns:a16="http://schemas.microsoft.com/office/drawing/2014/main" id="{62CC05DA-66CD-2CA8-0C1E-B12E2F1E33D6}"/>
              </a:ext>
            </a:extLst>
          </p:cNvPr>
          <p:cNvSpPr/>
          <p:nvPr/>
        </p:nvSpPr>
        <p:spPr>
          <a:xfrm>
            <a:off x="4670569" y="2235737"/>
            <a:ext cx="2346635" cy="1088538"/>
          </a:xfrm>
          <a:prstGeom prst="roundRect">
            <a:avLst>
              <a:gd name="adj" fmla="val 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B749F0E-3E43-C16C-5A9B-0ABCDB9D8E5E}"/>
              </a:ext>
            </a:extLst>
          </p:cNvPr>
          <p:cNvSpPr/>
          <p:nvPr/>
        </p:nvSpPr>
        <p:spPr>
          <a:xfrm>
            <a:off x="4532502" y="2090381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1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A7040AA-B78B-5A78-8B0D-5DC857CD0F92}"/>
              </a:ext>
            </a:extLst>
          </p:cNvPr>
          <p:cNvSpPr/>
          <p:nvPr/>
        </p:nvSpPr>
        <p:spPr>
          <a:xfrm>
            <a:off x="5176576" y="3383864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2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2A1C378-3D15-8B89-91C0-0C19FA69A973}"/>
              </a:ext>
            </a:extLst>
          </p:cNvPr>
          <p:cNvSpPr/>
          <p:nvPr/>
        </p:nvSpPr>
        <p:spPr>
          <a:xfrm>
            <a:off x="5751851" y="3341418"/>
            <a:ext cx="276134" cy="276134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omic Sans MS" panose="030F0702030302020204" pitchFamily="66" charset="0"/>
                <a:ea typeface="+mj-ea"/>
              </a:rPr>
              <a:t>3</a:t>
            </a:r>
            <a:endParaRPr lang="ko-KR" altLang="en-US" b="1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BAA454-FEB9-FE32-94E7-EF109BD98C05}"/>
              </a:ext>
            </a:extLst>
          </p:cNvPr>
          <p:cNvSpPr/>
          <p:nvPr/>
        </p:nvSpPr>
        <p:spPr>
          <a:xfrm>
            <a:off x="5406705" y="3496628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506423A-1C3D-50F7-4FCE-7F02BB82FCBB}"/>
              </a:ext>
            </a:extLst>
          </p:cNvPr>
          <p:cNvSpPr/>
          <p:nvPr/>
        </p:nvSpPr>
        <p:spPr>
          <a:xfrm>
            <a:off x="5874557" y="3499285"/>
            <a:ext cx="437182" cy="43718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DE62F-5FDC-B93B-4130-5023C2826A3B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 이동 흐름도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0F2D5-7019-3ABE-3731-8A788285C8A4}"/>
              </a:ext>
            </a:extLst>
          </p:cNvPr>
          <p:cNvSpPr txBox="1"/>
          <p:nvPr/>
        </p:nvSpPr>
        <p:spPr>
          <a:xfrm>
            <a:off x="121298" y="240177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4FC1E-6BE0-BF30-3D1F-D6F0442ECF20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ED4D67-4AC5-72E0-A1DE-8143C47698D0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 - 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화면의 구성 및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224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8F6B0A-4AE1-A3A9-B051-6C57BE12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19079"/>
            <a:ext cx="3406310" cy="34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0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일정 관리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계획 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래픽 44" descr="플립 달력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활동 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25E196-2621-F8C4-C606-2BBAFC6A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3047"/>
              </p:ext>
            </p:extLst>
          </p:nvPr>
        </p:nvGraphicFramePr>
        <p:xfrm>
          <a:off x="3105527" y="2192951"/>
          <a:ext cx="6960235" cy="3848354"/>
        </p:xfrm>
        <a:graphic>
          <a:graphicData uri="http://schemas.openxmlformats.org/drawingml/2006/table">
            <a:tbl>
              <a:tblPr/>
              <a:tblGrid>
                <a:gridCol w="588899">
                  <a:extLst>
                    <a:ext uri="{9D8B030D-6E8A-4147-A177-3AD203B41FA5}">
                      <a16:colId xmlns:a16="http://schemas.microsoft.com/office/drawing/2014/main" val="3275438212"/>
                    </a:ext>
                  </a:extLst>
                </a:gridCol>
                <a:gridCol w="1128014">
                  <a:extLst>
                    <a:ext uri="{9D8B030D-6E8A-4147-A177-3AD203B41FA5}">
                      <a16:colId xmlns:a16="http://schemas.microsoft.com/office/drawing/2014/main" val="1280823354"/>
                    </a:ext>
                  </a:extLst>
                </a:gridCol>
                <a:gridCol w="912368">
                  <a:extLst>
                    <a:ext uri="{9D8B030D-6E8A-4147-A177-3AD203B41FA5}">
                      <a16:colId xmlns:a16="http://schemas.microsoft.com/office/drawing/2014/main" val="1903264408"/>
                    </a:ext>
                  </a:extLst>
                </a:gridCol>
                <a:gridCol w="876427">
                  <a:extLst>
                    <a:ext uri="{9D8B030D-6E8A-4147-A177-3AD203B41FA5}">
                      <a16:colId xmlns:a16="http://schemas.microsoft.com/office/drawing/2014/main" val="1817171454"/>
                    </a:ext>
                  </a:extLst>
                </a:gridCol>
                <a:gridCol w="373253">
                  <a:extLst>
                    <a:ext uri="{9D8B030D-6E8A-4147-A177-3AD203B41FA5}">
                      <a16:colId xmlns:a16="http://schemas.microsoft.com/office/drawing/2014/main" val="2467541209"/>
                    </a:ext>
                  </a:extLst>
                </a:gridCol>
                <a:gridCol w="383921">
                  <a:extLst>
                    <a:ext uri="{9D8B030D-6E8A-4147-A177-3AD203B41FA5}">
                      <a16:colId xmlns:a16="http://schemas.microsoft.com/office/drawing/2014/main" val="3593917293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030577917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38551448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595493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64915140"/>
                    </a:ext>
                  </a:extLst>
                </a:gridCol>
                <a:gridCol w="384302">
                  <a:extLst>
                    <a:ext uri="{9D8B030D-6E8A-4147-A177-3AD203B41FA5}">
                      <a16:colId xmlns:a16="http://schemas.microsoft.com/office/drawing/2014/main" val="408194001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70143737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499061882"/>
                    </a:ext>
                  </a:extLst>
                </a:gridCol>
                <a:gridCol w="347091">
                  <a:extLst>
                    <a:ext uri="{9D8B030D-6E8A-4147-A177-3AD203B41FA5}">
                      <a16:colId xmlns:a16="http://schemas.microsoft.com/office/drawing/2014/main" val="1479226041"/>
                    </a:ext>
                  </a:extLst>
                </a:gridCol>
              </a:tblGrid>
              <a:tr h="234696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학생명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활동명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완료일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18302"/>
                  </a:ext>
                </a:extLst>
              </a:tr>
              <a:tr h="282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24708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김태윤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기획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2022/03/02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788877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470248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김웅기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Unity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게임 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2022/08/31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25951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3654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김용민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8699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4420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나승환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2022/05/02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2022/9/31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89372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874055"/>
                  </a:ext>
                </a:extLst>
              </a:tr>
              <a:tr h="270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김수민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커뮤니티 탐색 및 정보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270400"/>
                  </a:ext>
                </a:extLst>
              </a:tr>
              <a:tr h="2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425515"/>
                  </a:ext>
                </a:extLst>
              </a:tr>
              <a:tr h="2346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김사강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대외 정보 수집 및 회의 기록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2022/04/12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2022/06/22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20730"/>
                  </a:ext>
                </a:extLst>
              </a:tr>
              <a:tr h="282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71570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E2AE7547-3D64-A893-A73B-C68062630F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1" b="45745" l="57347" r="99898">
                        <a14:foregroundMark x1="57347" y1="17872" x2="65408" y2="4681"/>
                        <a14:foregroundMark x1="77449" y1="31809" x2="89796" y2="14574"/>
                        <a14:foregroundMark x1="86122" y1="13191" x2="63469" y2="29149"/>
                        <a14:foregroundMark x1="76939" y1="29787" x2="93163" y2="27766"/>
                        <a14:foregroundMark x1="86122" y1="28936" x2="67653" y2="31915"/>
                        <a14:foregroundMark x1="67653" y1="31915" x2="66531" y2="31277"/>
                        <a14:foregroundMark x1="70204" y1="29787" x2="70204" y2="29787"/>
                        <a14:foregroundMark x1="68776" y1="28617" x2="69388" y2="30106"/>
                        <a14:foregroundMark x1="86122" y1="4362" x2="88163" y2="5532"/>
                        <a14:foregroundMark x1="96531" y1="16064" x2="94796" y2="36915"/>
                        <a14:foregroundMark x1="94796" y1="36915" x2="79388" y2="44362"/>
                        <a14:foregroundMark x1="79388" y1="44362" x2="62857" y2="35745"/>
                        <a14:foregroundMark x1="62857" y1="35745" x2="58469" y2="16702"/>
                        <a14:foregroundMark x1="73571" y1="3191" x2="92857" y2="5319"/>
                        <a14:foregroundMark x1="92857" y1="5319" x2="93469" y2="5532"/>
                        <a14:foregroundMark x1="93163" y1="12872" x2="99796" y2="27660"/>
                        <a14:foregroundMark x1="99796" y1="27660" x2="99898" y2="28298"/>
                        <a14:foregroundMark x1="92551" y1="10213" x2="92551" y2="10213"/>
                        <a14:foregroundMark x1="82755" y1="2979" x2="71837" y2="3191"/>
                        <a14:foregroundMark x1="79694" y1="3191" x2="72449" y2="1809"/>
                        <a14:foregroundMark x1="57041" y1="22234" x2="63571" y2="38298"/>
                        <a14:foregroundMark x1="63571" y1="38298" x2="81122" y2="45851"/>
                        <a14:foregroundMark x1="69694" y1="44043" x2="62347" y2="37979"/>
                        <a14:foregroundMark x1="74082" y1="1170" x2="80000" y2="2021"/>
                        <a14:foregroundMark x1="73878" y1="1809" x2="80816" y2="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18" b="51837"/>
          <a:stretch/>
        </p:blipFill>
        <p:spPr>
          <a:xfrm>
            <a:off x="7353332" y="1158170"/>
            <a:ext cx="624184" cy="609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B0102-7A5F-2D33-A9D6-53FBA4E74416}"/>
              </a:ext>
            </a:extLst>
          </p:cNvPr>
          <p:cNvSpPr txBox="1"/>
          <p:nvPr/>
        </p:nvSpPr>
        <p:spPr>
          <a:xfrm>
            <a:off x="8237583" y="626588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계획된 작업량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95482A-5FDA-7138-67B0-F370C1ED0F8F}"/>
              </a:ext>
            </a:extLst>
          </p:cNvPr>
          <p:cNvSpPr/>
          <p:nvPr/>
        </p:nvSpPr>
        <p:spPr>
          <a:xfrm>
            <a:off x="7469310" y="6336519"/>
            <a:ext cx="768274" cy="135741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02AE3-E57E-59AD-B550-41949E447B0E}"/>
              </a:ext>
            </a:extLst>
          </p:cNvPr>
          <p:cNvSpPr txBox="1"/>
          <p:nvPr/>
        </p:nvSpPr>
        <p:spPr>
          <a:xfrm>
            <a:off x="10065762" y="626588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진행된 작업량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5BBBC-B48A-09BA-D3D3-1BBA497F7953}"/>
              </a:ext>
            </a:extLst>
          </p:cNvPr>
          <p:cNvSpPr/>
          <p:nvPr/>
        </p:nvSpPr>
        <p:spPr>
          <a:xfrm>
            <a:off x="9297489" y="6336519"/>
            <a:ext cx="768274" cy="13574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11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일정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 - ii. </a:t>
            </a:r>
            <a:r>
              <a:rPr lang="ko-KR" altLang="en-US" sz="3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소작업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활동 목록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일정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소 작업 활동 목록</a:t>
            </a:r>
          </a:p>
        </p:txBody>
      </p:sp>
      <p:pic>
        <p:nvPicPr>
          <p:cNvPr id="18" name="그래픽 17" descr="플립 달력">
            <a:extLst>
              <a:ext uri="{FF2B5EF4-FFF2-40B4-BE49-F238E27FC236}">
                <a16:creationId xmlns:a16="http://schemas.microsoft.com/office/drawing/2014/main" id="{AE46E0F7-3CD1-4BA6-8404-839E15C2B3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2255" y="200606"/>
            <a:ext cx="662491" cy="662491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3E3679-689C-4234-A19E-F664D06D2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83743"/>
              </p:ext>
            </p:extLst>
          </p:nvPr>
        </p:nvGraphicFramePr>
        <p:xfrm>
          <a:off x="2836505" y="1370173"/>
          <a:ext cx="9234190" cy="507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19">
                  <a:extLst>
                    <a:ext uri="{9D8B030D-6E8A-4147-A177-3AD203B41FA5}">
                      <a16:colId xmlns:a16="http://schemas.microsoft.com/office/drawing/2014/main" val="2423533065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84363199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773958378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8672241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68949316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4781090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2173379031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443668994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173600649"/>
                    </a:ext>
                  </a:extLst>
                </a:gridCol>
                <a:gridCol w="923419">
                  <a:extLst>
                    <a:ext uri="{9D8B030D-6E8A-4147-A177-3AD203B41FA5}">
                      <a16:colId xmlns:a16="http://schemas.microsoft.com/office/drawing/2014/main" val="1773991118"/>
                    </a:ext>
                  </a:extLst>
                </a:gridCol>
              </a:tblGrid>
              <a:tr h="4064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635220"/>
                  </a:ext>
                </a:extLst>
              </a:tr>
              <a:tr h="40647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개인 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8782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 기획 및 </a:t>
                      </a:r>
                      <a:r>
                        <a:rPr lang="en-US" altLang="ko-KR" sz="1000" dirty="0"/>
                        <a:t>Unity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김태윤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종류 및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컨셉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기획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씬 구축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유닛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배경 등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배경 및 음악 적용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제작 마무리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08321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Unity </a:t>
                      </a:r>
                      <a:r>
                        <a:rPr lang="ko-KR" altLang="en-US" sz="1000" dirty="0"/>
                        <a:t>게임 개발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김웅기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1174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DB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구축 </a:t>
                      </a:r>
                      <a:endParaRPr lang="en-US" altLang="ko-KR" sz="1000" baseline="0" dirty="0"/>
                    </a:p>
                    <a:p>
                      <a:pPr algn="ctr" latinLnBrk="1"/>
                      <a:r>
                        <a:rPr lang="ko-KR" altLang="en-US" sz="1000" baseline="0" dirty="0"/>
                        <a:t>및 연결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김용민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나승환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공부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들어갈 데이터 구상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서버 구축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구축 및 </a:t>
                      </a:r>
                      <a:r>
                        <a:rPr lang="en-US" altLang="ko-KR" sz="1200" dirty="0"/>
                        <a:t>Unity </a:t>
                      </a:r>
                      <a:r>
                        <a:rPr lang="ko-KR" altLang="en-US" sz="1200" dirty="0"/>
                        <a:t>연동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자체 피드백 및 디버깅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마무리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80728"/>
                  </a:ext>
                </a:extLst>
              </a:tr>
              <a:tr h="81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커뮤니티 탐색 및 정보 수집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같은 장르 게임 조사 및 분석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에셋</a:t>
                      </a:r>
                      <a:r>
                        <a:rPr lang="ko-KR" altLang="en-US" sz="1200" dirty="0"/>
                        <a:t> 조사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보조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9015"/>
                  </a:ext>
                </a:extLst>
              </a:tr>
              <a:tr h="91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대외 정보</a:t>
                      </a:r>
                      <a:r>
                        <a:rPr lang="ko-KR" altLang="en-US" sz="1000" baseline="0" dirty="0"/>
                        <a:t> 수집 및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회의 기록</a:t>
                      </a:r>
                      <a:r>
                        <a:rPr lang="en-US" altLang="ko-KR" sz="1000" baseline="0" dirty="0"/>
                        <a:t>&amp;</a:t>
                      </a:r>
                      <a:r>
                        <a:rPr lang="ko-KR" altLang="en-US" sz="1000" baseline="0" dirty="0"/>
                        <a:t>정리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김사강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Unity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공부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 정리 및 </a:t>
                      </a:r>
                      <a:r>
                        <a:rPr lang="ko-KR" altLang="en-US" sz="1100" dirty="0" err="1"/>
                        <a:t>깃허브</a:t>
                      </a:r>
                      <a:r>
                        <a:rPr lang="ko-KR" altLang="en-US" sz="1100" dirty="0"/>
                        <a:t> 관리</a:t>
                      </a:r>
                      <a:endParaRPr lang="en-US" altLang="ko-KR" sz="11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게임에 삽입될 음악과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효과음 조사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Unity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보조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4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30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</a:t>
            </a:r>
            <a:r>
              <a:rPr lang="en-US" altLang="ko-KR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및 의미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86956330-7451-C4C0-021B-546A72A61F2D}"/>
              </a:ext>
            </a:extLst>
          </p:cNvPr>
          <p:cNvSpPr txBox="1"/>
          <p:nvPr/>
        </p:nvSpPr>
        <p:spPr>
          <a:xfrm>
            <a:off x="3027786" y="1802839"/>
            <a:ext cx="6447180" cy="42000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졸업까지 버텨보자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줄임말 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학기에 거쳐 졸업작품을 팀으로 만들게 되었으니 다같이 노력해서 졸업이라는 골인지점까지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도달할 수 있도록 같이 노력하자는 의미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시스템분석설계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-&gt;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졸업작품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종합설계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이어지는 기간동안 개개인의 능력을 최대한 이끌어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내어 좋은 작품을 만들어 낼 수 있도록 노력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FDA63-CA0A-4816-BA0E-958300E65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87" y="3580506"/>
            <a:ext cx="2336176" cy="233617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1E5D59-1033-4C4A-A278-5EB9A33D8160}"/>
              </a:ext>
            </a:extLst>
          </p:cNvPr>
          <p:cNvCxnSpPr>
            <a:cxnSpLocks/>
          </p:cNvCxnSpPr>
          <p:nvPr/>
        </p:nvCxnSpPr>
        <p:spPr>
          <a:xfrm>
            <a:off x="3279140" y="2108117"/>
            <a:ext cx="22453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C87023-C312-4483-8CA6-F66EA41EE98D}"/>
              </a:ext>
            </a:extLst>
          </p:cNvPr>
          <p:cNvSpPr txBox="1"/>
          <p:nvPr/>
        </p:nvSpPr>
        <p:spPr>
          <a:xfrm>
            <a:off x="3279140" y="1418118"/>
            <a:ext cx="408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졸버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6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주요 기술 및 차별화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유닛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재화 및 강화</a:t>
            </a:r>
          </a:p>
          <a:p>
            <a:pPr marL="571500" indent="-571500">
              <a:buAutoNum type="romanLcPeriod"/>
              <a:defRPr/>
            </a:pPr>
            <a:r>
              <a:rPr lang="ko-KR" altLang="en-US" sz="2400">
                <a:latin typeface="나눔스퀘어_ac Bold"/>
                <a:ea typeface="나눔스퀘어_ac Bold"/>
                <a:cs typeface="둥근모꼴"/>
              </a:rPr>
              <a:t>직관적인 게임 진행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</a:t>
            </a:r>
            <a:r>
              <a:rPr lang="en-US" altLang="ko-KR" sz="3200" b="1" dirty="0" err="1">
                <a:latin typeface="나눔스퀘어_ac ExtraBold"/>
                <a:ea typeface="나눔스퀘어_ac ExtraBold"/>
              </a:rPr>
              <a:t>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유닛</a:t>
            </a:r>
          </a:p>
        </p:txBody>
      </p:sp>
      <p:pic>
        <p:nvPicPr>
          <p:cNvPr id="17" name="그래픽 16" descr="플러그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9428" y="2123322"/>
            <a:ext cx="3783365" cy="2435031"/>
          </a:xfrm>
          <a:prstGeom prst="rect">
            <a:avLst/>
          </a:prstGeom>
        </p:spPr>
      </p:pic>
      <p:pic>
        <p:nvPicPr>
          <p:cNvPr id="26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4893" y="2137143"/>
            <a:ext cx="3773459" cy="2435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5C65EC-2B51-0701-901D-66680E50F690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04E3C-566B-A035-4053-8EEA909E7E82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D9AD3-0E99-891F-ADD3-6764D6AFC499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3D6C6-5254-4399-A59A-6A01F4EF1D7F}"/>
              </a:ext>
            </a:extLst>
          </p:cNvPr>
          <p:cNvSpPr txBox="1"/>
          <p:nvPr/>
        </p:nvSpPr>
        <p:spPr>
          <a:xfrm>
            <a:off x="3025446" y="4823760"/>
            <a:ext cx="84654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게임 내 등장하는 아군 및 적군 유닛의 외형과 동작을 공격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피격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/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죽음으로 세 분할하여 제작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아군의 공격은 일반 공격과 스킬 및 아이템 사용 등 각 상황에 맞게 나누어 개발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피격으로 인해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HP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가 줄어들 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적을 쓰러뜨렸을 때 재화 획득 등에 대한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UI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제작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아군 유닛은 기본적으로 자동 공격이고 스킬 및 아이템 사용만 적재적소에 사용하면 되기 때문에 타 게임보다 조작성이 간편하고 피로가 덜하여 접근성이 높음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81E92-B185-4ABC-9202-8007C8005C6F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등장부터 퇴장까지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776C48-877D-4F76-840B-0A64FB1E6276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5619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– 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재화 및 강화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21707" y="4957845"/>
            <a:ext cx="77478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게임을 진행하며 얻은 재화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게임 클리어 시 얻은 재화를 사용할 수 있도록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을 만듦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에선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ARROW(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화살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)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타워 강화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,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 아이템을 구매할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SHOP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엔 게임 진행 중 언제든지 들어갈 수 있음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_ac Light" panose="020B0600000101010101"/>
                <a:cs typeface="둥근모꼴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유사 게임과 달리 다양한 유닛으로 단조로움을 해결하는 것이 아닌 단일 유닛 및 타워의 업그레이드와 각종 아이템을 구매하여 언제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어디에 활용할 것인지 등으로 여러 전략이 가능하게끔 하여 다양한 게임 구도를 만들 수 있도록 차별성을 둠</a:t>
            </a:r>
            <a:endParaRPr lang="en-US" altLang="ko-KR" sz="14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나눔스퀘어 Light" panose="020B0600000101010101" pitchFamily="50" charset="-127"/>
              <a:ea typeface="나눔스퀘어_ac Light" panose="020B0600000101010101"/>
              <a:cs typeface="둥근모꼴"/>
            </a:endParaRPr>
          </a:p>
        </p:txBody>
      </p:sp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9977" y="1972116"/>
            <a:ext cx="6444758" cy="2896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90163-9C5F-06E6-F59E-6739619E5C17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9E16E-06E3-365A-429D-2AC9CC15197A}"/>
              </a:ext>
            </a:extLst>
          </p:cNvPr>
          <p:cNvSpPr txBox="1"/>
          <p:nvPr/>
        </p:nvSpPr>
        <p:spPr>
          <a:xfrm>
            <a:off x="121298" y="2309442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44F34-08F5-ECC0-9070-A3C233DE3BF8}"/>
              </a:ext>
            </a:extLst>
          </p:cNvPr>
          <p:cNvSpPr txBox="1"/>
          <p:nvPr/>
        </p:nvSpPr>
        <p:spPr>
          <a:xfrm>
            <a:off x="10263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20" name="그래픽 19" descr="플러그">
            <a:extLst>
              <a:ext uri="{FF2B5EF4-FFF2-40B4-BE49-F238E27FC236}">
                <a16:creationId xmlns:a16="http://schemas.microsoft.com/office/drawing/2014/main" id="{C204A991-6213-4BC3-AFB2-499D10F2A3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D8B96-1D70-4BD2-9740-FE6C8EB72D8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사용처인 상점과 업그레이드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616D3C-54BE-47A3-8BE1-A59375D8077E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46287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_ac ExtraBold"/>
                <a:ea typeface="나눔스퀘어_ac ExtraBold"/>
              </a:rPr>
              <a:t>VII - iii</a:t>
            </a:r>
            <a:r>
              <a:rPr lang="en-US" altLang="ko-KR" sz="3200" b="1" dirty="0"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 dirty="0">
                <a:latin typeface="나눔스퀘어_ac ExtraBold"/>
                <a:ea typeface="나눔스퀘어_ac ExtraBold"/>
                <a:cs typeface="둥근모꼴"/>
              </a:rPr>
              <a:t>직관적인 게임 진행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05527" y="4514274"/>
            <a:ext cx="82335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스토리마다 클리어 해야 하는 월드가 있음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내엔 여러 라운드가 있고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월드 내 모든 라운드를 클리어 할 시 다음 월드로 넘어 감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라운드를 클리어하면 다음 라운드가 열리며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이전 라운드를 클리어하지 못할 시 다음 라운드를 진행하지 못하게 설계해야 함</a:t>
            </a: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각 월드의 마지막 라운드는 보스 몬스터가 등장하여 이전 라운드들 보다 좀 더 어렵게 설계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/>
            </a:endParaRPr>
          </a:p>
          <a:p>
            <a:pPr marL="914400" lvl="1" indent="-45720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즉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플레이어가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맵만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/>
              </a:rPr>
              <a:t> 보더라도 직관적으로 진행 상황과 앞으로 무엇을 해야 하는지 알 수 있도록 설계함</a:t>
            </a:r>
            <a:endParaRPr lang="ko-KR" altLang="en-US" sz="1600" dirty="0">
              <a:latin typeface="나눔스퀘어_ac"/>
              <a:ea typeface="나눔스퀘어_ac"/>
              <a:cs typeface="둥근모꼴"/>
            </a:endParaRPr>
          </a:p>
          <a:p>
            <a:pPr marL="457200" lvl="1" indent="0">
              <a:buFont typeface="Wingdings"/>
              <a:buNone/>
              <a:defRPr/>
            </a:pPr>
            <a:endParaRPr lang="en-US" altLang="ko-KR" sz="1600" dirty="0">
              <a:latin typeface="나눔스퀘어_ac"/>
              <a:ea typeface="나눔스퀘어_ac"/>
              <a:cs typeface="둥근모꼴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3590" y="2086775"/>
            <a:ext cx="3923468" cy="220695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7236" y="2086775"/>
            <a:ext cx="3935351" cy="22070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20D413-0FAC-4960-9FB1-59322BBD95C3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유닛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08309-E78E-5E2B-1985-D0077FF78D8D}"/>
              </a:ext>
            </a:extLst>
          </p:cNvPr>
          <p:cNvSpPr txBox="1"/>
          <p:nvPr/>
        </p:nvSpPr>
        <p:spPr>
          <a:xfrm>
            <a:off x="121298" y="2309442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재화 및 강화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0C24B-9878-CD5C-DFC0-C28DC8855E4D}"/>
              </a:ext>
            </a:extLst>
          </p:cNvPr>
          <p:cNvSpPr txBox="1"/>
          <p:nvPr/>
        </p:nvSpPr>
        <p:spPr>
          <a:xfrm>
            <a:off x="102638" y="3046878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직관적인 게임 진행</a:t>
            </a:r>
          </a:p>
        </p:txBody>
      </p:sp>
      <p:pic>
        <p:nvPicPr>
          <p:cNvPr id="19" name="그래픽 18" descr="플러그">
            <a:extLst>
              <a:ext uri="{FF2B5EF4-FFF2-40B4-BE49-F238E27FC236}">
                <a16:creationId xmlns:a16="http://schemas.microsoft.com/office/drawing/2014/main" id="{837A8FA8-BD8D-4211-92A0-F5C9B2BA444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21" y="163664"/>
            <a:ext cx="749663" cy="749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57946-5D31-4770-8A1E-97E1D8071A56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en-US" altLang="ko-KR" b="1" dirty="0">
                <a:latin typeface="나눔스퀘어_ac ExtraBold"/>
                <a:ea typeface="나눔스퀘어_ac ExtraBold"/>
              </a:rPr>
              <a:t>VII</a:t>
            </a:r>
            <a:r>
              <a:rPr lang="en-US" altLang="ko-KR" b="1" spc="-150" dirty="0">
                <a:latin typeface="나눔스퀘어_ac Bold"/>
                <a:ea typeface="나눔스퀘어_ac Bold"/>
                <a:cs typeface="둥근모꼴"/>
              </a:rPr>
              <a:t>.</a:t>
            </a:r>
            <a:r>
              <a:rPr lang="en-US" altLang="ko-KR" spc="-150" dirty="0">
                <a:latin typeface="나눔스퀘어_ac Bold"/>
                <a:ea typeface="나눔스퀘어_ac Bold"/>
                <a:cs typeface="둥근모꼴"/>
              </a:rPr>
              <a:t> </a:t>
            </a:r>
            <a:r>
              <a:rPr lang="ko-KR" altLang="en-US" spc="-150" dirty="0">
                <a:latin typeface="나눔스퀘어_ac Bold"/>
                <a:ea typeface="나눔스퀘어_ac Bold"/>
                <a:cs typeface="둥근모꼴"/>
              </a:rPr>
              <a:t>주요 기술 및 차별화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3899E-EFC2-4BFD-BB6E-5050F9E12F00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직관적인 설계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3022C0-B5BF-4B34-8342-8ABD1FC31FB9}"/>
              </a:ext>
            </a:extLst>
          </p:cNvPr>
          <p:cNvCxnSpPr>
            <a:cxnSpLocks/>
          </p:cNvCxnSpPr>
          <p:nvPr/>
        </p:nvCxnSpPr>
        <p:spPr>
          <a:xfrm>
            <a:off x="3105527" y="1719951"/>
            <a:ext cx="32444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VIII.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프로토타입 발표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67E52C-262F-49F5-B773-D1B9D896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4993" y="1528164"/>
            <a:ext cx="3801671" cy="38016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595D94-7CC4-FF9E-972D-AFF6E733A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시연 영상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</p:spTree>
    <p:extLst>
      <p:ext uri="{BB962C8B-B14F-4D97-AF65-F5344CB8AC3E}">
        <p14:creationId xmlns:p14="http://schemas.microsoft.com/office/powerpoint/2010/main" val="10997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VIII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프로토타입 발표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VIII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시연 영상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시연 영상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래픽 3" descr="필름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2" name="KakaoTalk_20220607_031620293">
            <a:hlinkClick r:id="" action="ppaction://media"/>
            <a:extLst>
              <a:ext uri="{FF2B5EF4-FFF2-40B4-BE49-F238E27FC236}">
                <a16:creationId xmlns:a16="http://schemas.microsoft.com/office/drawing/2014/main" id="{6DA9DC25-24BF-EB78-8129-174942E64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65115" y="1483745"/>
            <a:ext cx="8284900" cy="47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38" y="1699430"/>
            <a:ext cx="6458174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IX.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둥근모꼴"/>
              </a:rPr>
              <a:t>회의록 및 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회의록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  <a:p>
            <a:pPr marL="571500" indent="-571500">
              <a:buAutoNum type="romanLcPeriod"/>
              <a:defRPr/>
            </a:pPr>
            <a:r>
              <a:rPr lang="ko-KR" altLang="en-US" sz="2400" dirty="0">
                <a:latin typeface="나눔스퀘어_ac Bold"/>
                <a:ea typeface="나눔스퀘어_ac Bold"/>
                <a:cs typeface="둥근모꼴"/>
              </a:rPr>
              <a:t>후기</a:t>
            </a:r>
            <a:endParaRPr lang="en-US" altLang="ko-KR" sz="2400" dirty="0">
              <a:latin typeface="나눔스퀘어_ac Bold"/>
              <a:ea typeface="나눔스퀘어_ac Bold"/>
              <a:cs typeface="둥근모꼴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3CF404C-886A-EAA1-7729-69568417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03" y="1553059"/>
            <a:ext cx="3751881" cy="37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7" y="1258055"/>
            <a:ext cx="4422938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65" y="1241327"/>
            <a:ext cx="44229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6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979" y="1258055"/>
            <a:ext cx="4199994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915" y="1241327"/>
            <a:ext cx="415863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6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3538" y="1258055"/>
            <a:ext cx="4168875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41327"/>
            <a:ext cx="4074797" cy="5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- 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담당 업무</a:t>
            </a:r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4E42F4-E9C0-0672-34BF-1AB737118425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5751E-8D25-132F-F066-CA85499EE537}"/>
              </a:ext>
            </a:extLst>
          </p:cNvPr>
          <p:cNvSpPr txBox="1"/>
          <p:nvPr/>
        </p:nvSpPr>
        <p:spPr>
          <a:xfrm>
            <a:off x="121298" y="2401775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13EFF6E-ECDE-5561-8974-6028B0964824}"/>
              </a:ext>
            </a:extLst>
          </p:cNvPr>
          <p:cNvSpPr txBox="1"/>
          <p:nvPr/>
        </p:nvSpPr>
        <p:spPr>
          <a:xfrm>
            <a:off x="4704185" y="1849779"/>
            <a:ext cx="15902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김태윤</a:t>
            </a: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1D78E6D5-21D2-9898-FD1D-7531B4941801}"/>
              </a:ext>
            </a:extLst>
          </p:cNvPr>
          <p:cNvSpPr txBox="1"/>
          <p:nvPr/>
        </p:nvSpPr>
        <p:spPr>
          <a:xfrm>
            <a:off x="6546237" y="1849779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팀장</a:t>
            </a: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팀의 전체적인 활동을 관리 및</a:t>
            </a:r>
          </a:p>
          <a:p>
            <a:pPr lvl="0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업무 담당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81C281-38F7-3D11-6AB1-B6F28F46C869}"/>
              </a:ext>
            </a:extLst>
          </p:cNvPr>
          <p:cNvCxnSpPr/>
          <p:nvPr/>
        </p:nvCxnSpPr>
        <p:spPr>
          <a:xfrm>
            <a:off x="6294445" y="1849779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6D11769-620C-D872-CEC3-AD8A0234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90000" l="10000" r="90000">
                        <a14:foregroundMark x1="50000" y1="22857" x2="50000" y2="22857"/>
                        <a14:foregroundMark x1="41333" y1="11786" x2="41333" y2="11786"/>
                        <a14:foregroundMark x1="49000" y1="8571" x2="49000" y2="8571"/>
                        <a14:foregroundMark x1="55667" y1="12857" x2="55667" y2="12857"/>
                        <a14:foregroundMark x1="70000" y1="56071" x2="70000" y2="56071"/>
                        <a14:foregroundMark x1="69000" y1="38214" x2="69000" y2="38214"/>
                        <a14:foregroundMark x1="84000" y1="38571" x2="84000" y2="38571"/>
                        <a14:foregroundMark x1="84333" y1="51429" x2="84333" y2="51429"/>
                        <a14:foregroundMark x1="49667" y1="81071" x2="49667" y2="81071"/>
                        <a14:foregroundMark x1="27000" y1="47857" x2="27000" y2="47857"/>
                        <a14:foregroundMark x1="29000" y1="38214" x2="29000" y2="38214"/>
                        <a14:foregroundMark x1="11000" y1="40357" x2="11000" y2="40357"/>
                        <a14:foregroundMark x1="11333" y1="51429" x2="11333" y2="5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38" y="1455106"/>
            <a:ext cx="2028576" cy="1893338"/>
          </a:xfrm>
          <a:prstGeom prst="rect">
            <a:avLst/>
          </a:prstGeom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FD31E629-7E9E-BE7B-A7E7-8F1BB6653959}"/>
              </a:ext>
            </a:extLst>
          </p:cNvPr>
          <p:cNvSpPr txBox="1"/>
          <p:nvPr/>
        </p:nvSpPr>
        <p:spPr>
          <a:xfrm>
            <a:off x="8445861" y="3236368"/>
            <a:ext cx="1590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김수민</a:t>
            </a: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김사강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김웅기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4BAEDD8D-DD33-4E55-A96D-D0411C7F48FE}"/>
              </a:ext>
            </a:extLst>
          </p:cNvPr>
          <p:cNvSpPr txBox="1"/>
          <p:nvPr/>
        </p:nvSpPr>
        <p:spPr>
          <a:xfrm>
            <a:off x="2500604" y="3348444"/>
            <a:ext cx="53969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Unity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r"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‘Unity’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게임엔진을 활용하여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개발 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88E988-A63A-72D4-6B29-59FD3B808EF4}"/>
              </a:ext>
            </a:extLst>
          </p:cNvPr>
          <p:cNvCxnSpPr/>
          <p:nvPr/>
        </p:nvCxnSpPr>
        <p:spPr>
          <a:xfrm>
            <a:off x="8326590" y="3314427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26">
            <a:extLst>
              <a:ext uri="{FF2B5EF4-FFF2-40B4-BE49-F238E27FC236}">
                <a16:creationId xmlns:a16="http://schemas.microsoft.com/office/drawing/2014/main" id="{4B29E597-FD3E-E384-534A-C83A2A122848}"/>
              </a:ext>
            </a:extLst>
          </p:cNvPr>
          <p:cNvSpPr txBox="1"/>
          <p:nvPr/>
        </p:nvSpPr>
        <p:spPr>
          <a:xfrm>
            <a:off x="4403948" y="4898951"/>
            <a:ext cx="15902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김용민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나승환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defRPr/>
            </a:pP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27EF43-53E6-10A3-37E4-E74311F0F792}"/>
              </a:ext>
            </a:extLst>
          </p:cNvPr>
          <p:cNvCxnSpPr/>
          <p:nvPr/>
        </p:nvCxnSpPr>
        <p:spPr>
          <a:xfrm>
            <a:off x="5971018" y="4941221"/>
            <a:ext cx="0" cy="1077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28">
            <a:extLst>
              <a:ext uri="{FF2B5EF4-FFF2-40B4-BE49-F238E27FC236}">
                <a16:creationId xmlns:a16="http://schemas.microsoft.com/office/drawing/2014/main" id="{0A008F6F-6307-4DFE-E9F3-6BD290960A34}"/>
              </a:ext>
            </a:extLst>
          </p:cNvPr>
          <p:cNvSpPr txBox="1"/>
          <p:nvPr/>
        </p:nvSpPr>
        <p:spPr>
          <a:xfrm>
            <a:off x="6246000" y="4941221"/>
            <a:ext cx="5396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DataBase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데이터를 저장하고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및 업적 시스템 등을 위한 데이터베이스 및 서버 구축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BD3487-6E4F-68FD-110E-68190CD0B3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85358" y="4899381"/>
            <a:ext cx="1318590" cy="12333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9129F1D-5E56-3F27-8998-3F8888D831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52249" y="3338091"/>
            <a:ext cx="2090935" cy="833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38A953-159E-AF77-8C2C-3A39A23BFE64}"/>
              </a:ext>
            </a:extLst>
          </p:cNvPr>
          <p:cNvSpPr txBox="1"/>
          <p:nvPr/>
        </p:nvSpPr>
        <p:spPr>
          <a:xfrm>
            <a:off x="121298" y="3231544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94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199" y="1258055"/>
            <a:ext cx="4127553" cy="539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0274E-EB4E-A7F7-4B6D-4C3383C1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35" y="1278794"/>
            <a:ext cx="4074797" cy="53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7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63ACB3-FDDD-1E12-C7BC-1455A5927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621" y="1285054"/>
            <a:ext cx="4127553" cy="52946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86BE70-8956-6FDC-075F-C2C8063B1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39" y="1285054"/>
            <a:ext cx="3526074" cy="52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64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1B67AE-3E97-1A49-E5EF-6CC8E10A3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97" y="1386016"/>
            <a:ext cx="3586099" cy="519366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5D1D4BE-C2C5-F222-9D44-E19724DC5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613" y="1386016"/>
            <a:ext cx="3878302" cy="51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90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 및 후기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IX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회의록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EC094-E618-D34C-C537-8531F32E6277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회의록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ED4D6-A80F-53CD-ADDD-5E698BE2770D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4" name="그래픽 3" descr="문서">
            <a:extLst>
              <a:ext uri="{FF2B5EF4-FFF2-40B4-BE49-F238E27FC236}">
                <a16:creationId xmlns:a16="http://schemas.microsoft.com/office/drawing/2014/main" id="{61C70EF3-94DE-79C5-D869-839D12F26A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0068" y="136952"/>
            <a:ext cx="803116" cy="80311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2F78F5-E351-2FF2-3547-F088A59A8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35" y="1307975"/>
            <a:ext cx="3376561" cy="49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42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EC4EE5-B2C5-43F6-924C-D9BFAD84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0"/>
            <a:ext cx="870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I. </a:t>
            </a:r>
            <a:r>
              <a:rPr lang="ko-KR" altLang="en-US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프로젝트 팀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FB13C-7151-441E-91CB-A03918A252A9}"/>
              </a:ext>
            </a:extLst>
          </p:cNvPr>
          <p:cNvSpPr txBox="1"/>
          <p:nvPr/>
        </p:nvSpPr>
        <p:spPr>
          <a:xfrm>
            <a:off x="121298" y="1664339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 및 의미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D4A3-5F91-441A-B32B-6946D687E169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담당 업무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 – iii. </a:t>
            </a:r>
            <a:r>
              <a: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3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래픽 16" descr="게임 컨트롤러">
            <a:extLst>
              <a:ext uri="{FF2B5EF4-FFF2-40B4-BE49-F238E27FC236}">
                <a16:creationId xmlns:a16="http://schemas.microsoft.com/office/drawing/2014/main" id="{3A5342EE-3AE5-6070-685F-81B2C28F8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784" y="32557"/>
            <a:ext cx="914400" cy="914400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F80A401-46C6-3D49-BE64-1F8C1FF0E533}"/>
              </a:ext>
            </a:extLst>
          </p:cNvPr>
          <p:cNvSpPr txBox="1"/>
          <p:nvPr/>
        </p:nvSpPr>
        <p:spPr>
          <a:xfrm>
            <a:off x="4107276" y="1602784"/>
            <a:ext cx="130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주소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F99E041C-98A9-12F4-FB54-F8E33D7C31DF}"/>
              </a:ext>
            </a:extLst>
          </p:cNvPr>
          <p:cNvSpPr txBox="1"/>
          <p:nvPr/>
        </p:nvSpPr>
        <p:spPr>
          <a:xfrm>
            <a:off x="5572546" y="1602784"/>
            <a:ext cx="4925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https://github.com/CLO2437/TeamProject</a:t>
            </a:r>
            <a:endParaRPr lang="ko-KR" altLang="en-US" sz="1600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BF447-7399-3D69-20BA-F53C904F20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01" y="1411848"/>
            <a:ext cx="720425" cy="72042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E0D6782-CC94-867C-766B-24192F98FF3C}"/>
              </a:ext>
            </a:extLst>
          </p:cNvPr>
          <p:cNvCxnSpPr>
            <a:cxnSpLocks/>
          </p:cNvCxnSpPr>
          <p:nvPr/>
        </p:nvCxnSpPr>
        <p:spPr>
          <a:xfrm>
            <a:off x="5338313" y="1604769"/>
            <a:ext cx="0" cy="3673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B804F5-F1D2-2977-A715-8F8C3911196C}"/>
              </a:ext>
            </a:extLst>
          </p:cNvPr>
          <p:cNvSpPr txBox="1"/>
          <p:nvPr/>
        </p:nvSpPr>
        <p:spPr>
          <a:xfrm>
            <a:off x="121298" y="3139211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팀 </a:t>
            </a:r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깃허브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526108-7359-AD0A-C0E4-9806C0114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44" y="2332763"/>
            <a:ext cx="8025440" cy="41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0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B22BD-88E6-F327-A1AE-29FE9589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8" y="1689905"/>
            <a:ext cx="6458174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 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701B2-B701-F65F-637A-8F624BD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429000"/>
            <a:ext cx="7121563" cy="2747963"/>
          </a:xfrm>
        </p:spPr>
        <p:txBody>
          <a:bodyPr>
            <a:normAutofit/>
          </a:bodyPr>
          <a:lstStyle/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개발배경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571500" indent="-571500">
              <a:buAutoNum type="romanLcPeriod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32A62D-D226-5FDE-2161-293A0C02D2AE}"/>
              </a:ext>
            </a:extLst>
          </p:cNvPr>
          <p:cNvCxnSpPr>
            <a:cxnSpLocks/>
          </p:cNvCxnSpPr>
          <p:nvPr/>
        </p:nvCxnSpPr>
        <p:spPr>
          <a:xfrm>
            <a:off x="320040" y="3015468"/>
            <a:ext cx="52739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951909-267F-C57B-7C4F-F70C3BBD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05" y="1834649"/>
            <a:ext cx="3324391" cy="31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6ACF0-EBD5-417F-AFB8-EA17F395926C}"/>
              </a:ext>
            </a:extLst>
          </p:cNvPr>
          <p:cNvCxnSpPr>
            <a:cxnSpLocks/>
          </p:cNvCxnSpPr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E461D9B-50D0-4EF8-87C8-03194BEC9AA2}"/>
              </a:ext>
            </a:extLst>
          </p:cNvPr>
          <p:cNvCxnSpPr>
            <a:cxnSpLocks/>
          </p:cNvCxnSpPr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01A61A-95F7-4857-BCF9-322D8FBF0394}"/>
              </a:ext>
            </a:extLst>
          </p:cNvPr>
          <p:cNvCxnSpPr>
            <a:cxnSpLocks/>
          </p:cNvCxnSpPr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206BF-0116-4917-9358-D4242F46EE6C}"/>
              </a:ext>
            </a:extLst>
          </p:cNvPr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II.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개발아이템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60A54-D9B0-469A-A1F9-330EDB3513FC}"/>
              </a:ext>
            </a:extLst>
          </p:cNvPr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II -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i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3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배경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277E6-A871-EFBF-5BC0-AA3ED2F0A54E}"/>
              </a:ext>
            </a:extLst>
          </p:cNvPr>
          <p:cNvSpPr txBox="1"/>
          <p:nvPr/>
        </p:nvSpPr>
        <p:spPr>
          <a:xfrm>
            <a:off x="3021707" y="1163713"/>
            <a:ext cx="487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둥근모꼴" panose="020B0500000000000000" pitchFamily="50" charset="-127"/>
              </a:rPr>
              <a:t>개발 기획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CF22D-963E-2714-AA73-534A9691A0F6}"/>
              </a:ext>
            </a:extLst>
          </p:cNvPr>
          <p:cNvCxnSpPr>
            <a:cxnSpLocks/>
          </p:cNvCxnSpPr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1C1216-255F-E48E-A8E4-EFEC305AA26A}"/>
              </a:ext>
            </a:extLst>
          </p:cNvPr>
          <p:cNvSpPr txBox="1"/>
          <p:nvPr/>
        </p:nvSpPr>
        <p:spPr>
          <a:xfrm>
            <a:off x="2603592" y="4848774"/>
            <a:ext cx="9339593" cy="1341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5000"/>
              </a:lnSpc>
              <a:buFont typeface="+mj-ea"/>
              <a:buAutoNum type="circleNumDbPlain"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그러나 완성도 높은 게임 제작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둥근모꼴" panose="020B0500000000000000" pitchFamily="50" charset="-127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교육과정에 없는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게임 개발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”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하게 되어 팀원 모두가 기초부터 배워가며 개발 해야 되는 상황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  <a:p>
            <a:pPr lvl="2">
              <a:lnSpc>
                <a:spcPct val="125000"/>
              </a:lnSpc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이런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‘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초보 개발자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들이 모여 만들 수 있는 완성도 높고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재미가 있는 게임은 무엇이 있을까 고민하다 </a:t>
            </a:r>
            <a:endParaRPr lang="en-US" altLang="ko-KR" sz="1600" dirty="0">
              <a:solidFill>
                <a:prstClr val="black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둥근모꼴" panose="020B0500000000000000" pitchFamily="50" charset="-127"/>
            </a:endParaRPr>
          </a:p>
          <a:p>
            <a:pPr lvl="2">
              <a:lnSpc>
                <a:spcPct val="125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   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인디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 게임사에서 많이 제작하는 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sz="1600" b="1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디펜스 게임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을 만들어보고자 하여 제작하게 됨</a:t>
            </a:r>
            <a:r>
              <a:rPr lang="en-US" altLang="ko-KR" sz="1600" dirty="0">
                <a:solidFill>
                  <a:prstClr val="black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45" name="그래픽 44" descr="스마트폰">
            <a:extLst>
              <a:ext uri="{FF2B5EF4-FFF2-40B4-BE49-F238E27FC236}">
                <a16:creationId xmlns:a16="http://schemas.microsoft.com/office/drawing/2014/main" id="{E7881CB2-D57A-DC73-E6D4-0CD58F42D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2C216C-A5B1-0683-F787-6B3D9C6C3F62}"/>
              </a:ext>
            </a:extLst>
          </p:cNvPr>
          <p:cNvSpPr txBox="1"/>
          <p:nvPr/>
        </p:nvSpPr>
        <p:spPr>
          <a:xfrm>
            <a:off x="121298" y="1664339"/>
            <a:ext cx="237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285C6-8E8D-D76D-4058-39A85D5C9075}"/>
              </a:ext>
            </a:extLst>
          </p:cNvPr>
          <p:cNvSpPr txBox="1"/>
          <p:nvPr/>
        </p:nvSpPr>
        <p:spPr>
          <a:xfrm>
            <a:off x="121298" y="2401775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 게임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BC6E2-13E5-20E1-BDCB-5BEB10C22E4D}"/>
              </a:ext>
            </a:extLst>
          </p:cNvPr>
          <p:cNvSpPr txBox="1"/>
          <p:nvPr/>
        </p:nvSpPr>
        <p:spPr>
          <a:xfrm>
            <a:off x="121298" y="3046878"/>
            <a:ext cx="237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둥근모꼴" panose="020B0500000000000000" pitchFamily="50" charset="-127"/>
              </a:rPr>
              <a:t>개발환경 및 도구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361921-EA84-FD15-EDDA-458FF53F0C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45" b="54894" l="408" r="45000">
                        <a14:foregroundMark x1="4694" y1="44574" x2="8571" y2="48085"/>
                        <a14:foregroundMark x1="9184" y1="50106" x2="31429" y2="53298"/>
                        <a14:foregroundMark x1="31429" y1="53298" x2="42857" y2="36489"/>
                        <a14:foregroundMark x1="42857" y1="36489" x2="32449" y2="13085"/>
                        <a14:foregroundMark x1="32449" y1="13085" x2="14898" y2="10213"/>
                        <a14:foregroundMark x1="14898" y1="10213" x2="3878" y2="22979"/>
                        <a14:foregroundMark x1="3878" y1="22979" x2="714" y2="37553"/>
                        <a14:foregroundMark x1="1837" y1="37234" x2="8061" y2="47234"/>
                        <a14:foregroundMark x1="4082" y1="42553" x2="20000" y2="54894"/>
                        <a14:foregroundMark x1="20000" y1="54894" x2="26735" y2="54787"/>
                        <a14:foregroundMark x1="41633" y1="23511" x2="42857" y2="43085"/>
                        <a14:foregroundMark x1="42857" y1="43085" x2="42449" y2="44255"/>
                        <a14:foregroundMark x1="43878" y1="27021" x2="45000" y2="38723"/>
                        <a14:backgroundMark x1="40510" y1="55638" x2="40510" y2="55638"/>
                        <a14:backgroundMark x1="41020" y1="55957" x2="38265" y2="53936"/>
                        <a14:backgroundMark x1="41633" y1="56277" x2="38265" y2="55319"/>
                        <a14:backgroundMark x1="40816" y1="55957" x2="38571" y2="54468"/>
                        <a14:backgroundMark x1="41020" y1="57128" x2="39898" y2="56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470" b="41604"/>
          <a:stretch/>
        </p:blipFill>
        <p:spPr>
          <a:xfrm>
            <a:off x="7414266" y="1051607"/>
            <a:ext cx="563250" cy="69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F82C8FD-7811-1E97-E20B-B20D5CEA9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46481" y="1980072"/>
            <a:ext cx="2590080" cy="25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68555" y="200607"/>
            <a:ext cx="0" cy="64567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1298" y="1017037"/>
            <a:ext cx="237930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55167" y="1017037"/>
            <a:ext cx="908801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299" y="386045"/>
            <a:ext cx="237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II.</a:t>
            </a:r>
            <a:r>
              <a:rPr kumimoji="0" lang="en-US" altLang="ko-KR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 </a:t>
            </a:r>
            <a:r>
              <a:rPr kumimoji="0" lang="ko-KR" altLang="en-US" sz="1800" b="0" i="0" u="none" strike="noStrike" kern="1200" cap="none" spc="-15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개발아이템 소개</a:t>
            </a:r>
            <a:endParaRPr kumimoji="0" lang="ko-KR" altLang="en-US" sz="1800" b="0" i="0" u="none" strike="noStrike" kern="1200" cap="none" spc="-150" normalizeH="0" baseline="0">
              <a:solidFill>
                <a:prstClr val="black"/>
              </a:solidFill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7786" y="278323"/>
            <a:ext cx="8742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II - ii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둥근모꼴"/>
              </a:rPr>
              <a:t>. </a:t>
            </a:r>
            <a:r>
              <a:rPr lang="ko-KR" altLang="en-US" sz="3200" b="1">
                <a:solidFill>
                  <a:prstClr val="black"/>
                </a:solidFill>
                <a:latin typeface="나눔스퀘어_ac ExtraBold"/>
                <a:ea typeface="나눔스퀘어_ac ExtraBold"/>
                <a:cs typeface="둥근모꼴"/>
              </a:rPr>
              <a:t>개발 게임 소개</a:t>
            </a:r>
            <a:endParaRPr kumimoji="0" lang="ko-KR" altLang="en-US" sz="3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_ac ExtraBold"/>
              <a:ea typeface="나눔스퀘어_ac ExtraBold"/>
              <a:cs typeface="둥근모꼴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1707" y="1163713"/>
            <a:ext cx="4871988" cy="51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나눔스퀘어_ac ExtraBold"/>
                <a:ea typeface="나눔스퀘어_ac ExtraBold"/>
                <a:cs typeface="둥근모꼴"/>
              </a:rPr>
              <a:t>I. ‘</a:t>
            </a:r>
            <a:r>
              <a:rPr lang="ko-KR" altLang="en-US" sz="2800">
                <a:latin typeface="나눔스퀘어_ac ExtraBold"/>
                <a:ea typeface="나눔스퀘어_ac ExtraBold"/>
                <a:cs typeface="둥근모꼴"/>
              </a:rPr>
              <a:t>타워</a:t>
            </a:r>
            <a:r>
              <a:rPr lang="en-US" altLang="ko-KR" sz="2800">
                <a:latin typeface="나눔스퀘어_ac ExtraBold"/>
                <a:ea typeface="나눔스퀘어_ac ExtraBold"/>
                <a:cs typeface="둥근모꼴"/>
              </a:rPr>
              <a:t>’ </a:t>
            </a:r>
            <a:r>
              <a:rPr lang="ko-KR" altLang="en-US" sz="2800">
                <a:latin typeface="나눔스퀘어_ac ExtraBold"/>
                <a:ea typeface="나눔스퀘어_ac ExtraBold"/>
                <a:cs typeface="둥근모꼴"/>
              </a:rPr>
              <a:t>디펜스</a:t>
            </a:r>
            <a:r>
              <a:rPr lang="en-US" altLang="ko-KR" sz="2800">
                <a:latin typeface="나눔스퀘어_ac ExtraBold"/>
                <a:ea typeface="나눔스퀘어_ac ExtraBold"/>
                <a:cs typeface="둥근모꼴"/>
              </a:rPr>
              <a:t>?</a:t>
            </a:r>
            <a:endParaRPr lang="ko-KR" altLang="en-US" sz="2800">
              <a:latin typeface="나눔스퀘어_ac ExtraBold"/>
              <a:ea typeface="나눔스퀘어_ac ExtraBold"/>
              <a:cs typeface="둥근모꼴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105527" y="1849118"/>
            <a:ext cx="48719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03591" y="4598984"/>
            <a:ext cx="9339593" cy="89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ea"/>
              <a:buAutoNum type="circleNumDbPlain"/>
              <a:defRPr/>
            </a:pPr>
            <a:r>
              <a:rPr kumimoji="0" lang="ko-KR" altLang="en-US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타워 디펜스란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디펜스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(Defense)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의</a:t>
            </a: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한 종류로 맵에 공격 건물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</a:t>
            </a:r>
            <a:r>
              <a:rPr lang="ko-KR" altLang="en-US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타워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를 한정된 길에 따라 공격해오는 적으로부터 </a:t>
            </a:r>
          </a:p>
          <a:p>
            <a:pPr lvl="2">
              <a:lnSpc>
                <a:spcPct val="125000"/>
              </a:lnSpc>
              <a:defRPr/>
            </a:pPr>
            <a:r>
              <a:rPr lang="en-US" altLang="ko-KR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       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저지 및 방어를 하는 것이 목표인 게임 장르</a:t>
            </a:r>
            <a:endParaRPr lang="en-US" altLang="ko-KR" sz="1400">
              <a:solidFill>
                <a:prstClr val="black"/>
              </a:solidFill>
              <a:latin typeface="나눔스퀘어_ac Light"/>
              <a:ea typeface="나눔스퀘어_ac Light"/>
              <a:cs typeface="둥근모꼴"/>
            </a:endParaRPr>
          </a:p>
        </p:txBody>
      </p:sp>
      <p:pic>
        <p:nvPicPr>
          <p:cNvPr id="45" name="그래픽 44" descr="스마트폰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56301" y="200606"/>
            <a:ext cx="914400" cy="6624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1298" y="3046878"/>
            <a:ext cx="2379306" cy="294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_ac Bold"/>
                <a:ea typeface="나눔스퀘어_ac Bold"/>
                <a:cs typeface="둥근모꼴"/>
              </a:rPr>
              <a:t>개발환경 및 도구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298" y="2306761"/>
            <a:ext cx="2379306" cy="38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Bold"/>
                <a:ea typeface="나눔스퀘어_ac Bold"/>
                <a:cs typeface="둥근모꼴"/>
              </a:rPr>
              <a:t>개발 게임 소개</a:t>
            </a:r>
            <a:endParaRPr lang="ko-KR" altLang="en-US" sz="2000" b="1">
              <a:latin typeface="나눔스퀘어_ac Bold"/>
              <a:ea typeface="나눔스퀘어_ac Bold"/>
              <a:cs typeface="둥근모꼴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298" y="1658978"/>
            <a:ext cx="2379306" cy="291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개발 배경</a:t>
            </a:r>
            <a:endParaRPr kumimoji="0" lang="ko-KR" altLang="en-US" sz="1400" b="0" i="0" u="none" strike="noStrike" kern="1200" cap="none" spc="0" normalizeH="0" baseline="0">
              <a:solidFill>
                <a:prstClr val="white">
                  <a:lumMod val="50000"/>
                </a:prstClr>
              </a:solidFill>
              <a:latin typeface="나눔스퀘어_ac Bold"/>
              <a:ea typeface="나눔스퀘어_ac Bold"/>
              <a:cs typeface="둥근모꼴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65287" y="1179223"/>
            <a:ext cx="612229" cy="612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3591" y="5563735"/>
            <a:ext cx="9467110" cy="892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둥근모꼴"/>
              </a:rPr>
              <a:t>②  디펜스 특징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게임 방식은 대부분 플랫폼형 슈팅 게임이며 적들이 주기적으로 한무리가 입구에 등장해 공격해옴</a:t>
            </a:r>
          </a:p>
          <a:p>
            <a:pPr marL="1257300" lvl="2" indent="-342900">
              <a:lnSpc>
                <a:spcPct val="125000"/>
              </a:lnSpc>
              <a:buFont typeface="Wingdings"/>
              <a:buChar char="v"/>
              <a:defRPr/>
            </a:pP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가면 갈수록 적들의 체력이 높아짐은 물론 </a:t>
            </a:r>
            <a:r>
              <a:rPr lang="ko-KR" altLang="en-US" sz="14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디버프</a:t>
            </a:r>
            <a:r>
              <a:rPr lang="en-US" altLang="ko-KR" sz="1200">
                <a:solidFill>
                  <a:prstClr val="black"/>
                </a:solidFill>
                <a:latin typeface="나눔스퀘어_ac Bold"/>
                <a:ea typeface="나눔스퀘어_ac Bold"/>
                <a:cs typeface="둥근모꼴"/>
              </a:rPr>
              <a:t>(Debuff)</a:t>
            </a:r>
            <a:r>
              <a:rPr lang="ko-KR" altLang="en-US" sz="1400">
                <a:solidFill>
                  <a:prstClr val="black"/>
                </a:solidFill>
                <a:latin typeface="나눔스퀘어_ac Light"/>
                <a:ea typeface="나눔스퀘어_ac Light"/>
                <a:cs typeface="둥근모꼴"/>
              </a:rPr>
              <a:t>같은 능력을 가진 부류도 늘어남 </a:t>
            </a:r>
            <a:endParaRPr lang="en-US" altLang="ko-KR" sz="1400">
              <a:solidFill>
                <a:prstClr val="black"/>
              </a:solidFill>
              <a:latin typeface="나눔스퀘어_ac Light"/>
              <a:ea typeface="나눔스퀘어_ac Light"/>
              <a:cs typeface="둥근모꼴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04984" y="2027568"/>
            <a:ext cx="4182031" cy="2344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3284</Words>
  <Application>Microsoft Office PowerPoint</Application>
  <PresentationFormat>와이드스크린</PresentationFormat>
  <Paragraphs>622</Paragraphs>
  <Slides>54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나눔고딕</vt:lpstr>
      <vt:lpstr>나눔스퀘어 Light</vt:lpstr>
      <vt:lpstr>나눔스퀘어_ac</vt:lpstr>
      <vt:lpstr>나눔스퀘어_ac Bold</vt:lpstr>
      <vt:lpstr>나눔스퀘어_ac ExtraBold</vt:lpstr>
      <vt:lpstr>나눔스퀘어_ac Light</vt:lpstr>
      <vt:lpstr>둥근모꼴</vt:lpstr>
      <vt:lpstr>맑은 고딕</vt:lpstr>
      <vt:lpstr>함초롬바탕</vt:lpstr>
      <vt:lpstr>Arial</vt:lpstr>
      <vt:lpstr>Comic Sans MS</vt:lpstr>
      <vt:lpstr>Wingdings</vt:lpstr>
      <vt:lpstr>Office 테마</vt:lpstr>
      <vt:lpstr>졸업작품 프로젝트 분석설계서</vt:lpstr>
      <vt:lpstr>목차</vt:lpstr>
      <vt:lpstr>I.  프로젝트 팀 소개</vt:lpstr>
      <vt:lpstr>PowerPoint 프레젠테이션</vt:lpstr>
      <vt:lpstr>PowerPoint 프레젠테이션</vt:lpstr>
      <vt:lpstr>PowerPoint 프레젠테이션</vt:lpstr>
      <vt:lpstr>II.  개발아이템 소개</vt:lpstr>
      <vt:lpstr>PowerPoint 프레젠테이션</vt:lpstr>
      <vt:lpstr>PowerPoint 프레젠테이션</vt:lpstr>
      <vt:lpstr>PowerPoint 프레젠테이션</vt:lpstr>
      <vt:lpstr>PowerPoint 프레젠테이션</vt:lpstr>
      <vt:lpstr>III.  시장 벤치마킹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 기능 분석 ·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V. 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VI.  프로젝트 일정 관리</vt:lpstr>
      <vt:lpstr>PowerPoint 프레젠테이션</vt:lpstr>
      <vt:lpstr>PowerPoint 프레젠테이션</vt:lpstr>
      <vt:lpstr>VII. 주요 기술 및 차별화</vt:lpstr>
      <vt:lpstr>PowerPoint 프레젠테이션</vt:lpstr>
      <vt:lpstr>PowerPoint 프레젠테이션</vt:lpstr>
      <vt:lpstr>PowerPoint 프레젠테이션</vt:lpstr>
      <vt:lpstr>VIII. 프로토타입 발표</vt:lpstr>
      <vt:lpstr>PowerPoint 프레젠테이션</vt:lpstr>
      <vt:lpstr>IX. 회의록 및 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215</dc:creator>
  <cp:lastModifiedBy>217</cp:lastModifiedBy>
  <cp:revision>114</cp:revision>
  <dcterms:created xsi:type="dcterms:W3CDTF">2022-05-17T05:58:37Z</dcterms:created>
  <dcterms:modified xsi:type="dcterms:W3CDTF">2022-10-11T04:15:05Z</dcterms:modified>
</cp:coreProperties>
</file>